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charts/colors2.xml" ContentType="application/vnd.ms-office.chartcolorstyle+xml"/>
  <Override PartName="/ppt/notesMasters/notesMaster1.xml" ContentType="application/vnd.openxmlformats-officedocument.presentationml.notesMaster+xml"/>
  <Override PartName="/ppt/charts/chart2.xml" ContentType="application/vnd.openxmlformats-officedocument.drawingml.chart+xml"/>
  <Override PartName="/ppt/theme/theme2.xml" ContentType="application/vnd.openxmlformats-officedocument.theme+xml"/>
  <Override PartName="/ppt/theme/theme1.xml" ContentType="application/vnd.openxmlformats-officedocument.theme+xml"/>
  <Override PartName="/ppt/charts/style2.xml" ContentType="application/vnd.ms-office.chartstyle+xml"/>
  <Override PartName="/ppt/charts/colors1.xml" ContentType="application/vnd.ms-office.chartcolorstyle+xml"/>
  <Override PartName="/ppt/charts/style1.xml" ContentType="application/vnd.ms-office.chartstyle+xml"/>
  <Override PartName="/ppt/charts/chart1.xml" ContentType="application/vnd.openxmlformats-officedocument.drawingml.chart+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30275213" cy="424799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2DE63D5-997A-4646-A377-4702673A728D}" styleName="Style léger 2 - Accentuation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3465" autoAdjust="0"/>
  </p:normalViewPr>
  <p:slideViewPr>
    <p:cSldViewPr snapToGrid="0">
      <p:cViewPr>
        <p:scale>
          <a:sx n="52" d="100"/>
          <a:sy n="52" d="100"/>
        </p:scale>
        <p:origin x="173" y="-8640"/>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ustomXml" Target="../customXml/item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10" Type="http://schemas.openxmlformats.org/officeDocument/2006/relationships/customXml" Target="../customXml/item3.xml"/><Relationship Id="rId4" Type="http://schemas.openxmlformats.org/officeDocument/2006/relationships/presProps" Target="presProps.xml"/><Relationship Id="rId9" Type="http://schemas.openxmlformats.org/officeDocument/2006/relationships/customXml" Target="../customXml/item2.xml"/></Relationships>
</file>

<file path=ppt/charts/_rels/chart1.xml.rels><?xml version="1.0" encoding="UTF-8" standalone="yes"?>
<Relationships xmlns="http://schemas.openxmlformats.org/package/2006/relationships"><Relationship Id="rId3" Type="http://schemas.openxmlformats.org/officeDocument/2006/relationships/oleObject" Target="file:///D:\Documents\peva9111\Documents\Th&#232;se\PCAV\Manip\R&#233;sultats\R&#233;sultats%20bruts\Solubilit&#233;%20bilan\Fichier%20gnl%20solubilit&#233;%20Ferm_phytase.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D:\Documents\peva9111\Documents\Th&#232;se\PCAV\Manip\R&#233;sultats\R&#233;sultats%20bruts\Acidification%20et%20fermentation\Fermentation\Fichier%20r&#233;sultats%20Fermentation%20L.%20fermentum.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18537322881329"/>
          <c:y val="0.11094584286803968"/>
          <c:w val="0.84329057305130384"/>
          <c:h val="0.65306972498002969"/>
        </c:manualLayout>
      </c:layout>
      <c:scatterChart>
        <c:scatterStyle val="smoothMarker"/>
        <c:varyColors val="0"/>
        <c:ser>
          <c:idx val="0"/>
          <c:order val="0"/>
          <c:tx>
            <c:strRef>
              <c:f>Feuil1!$Z$35</c:f>
              <c:strCache>
                <c:ptCount val="1"/>
                <c:pt idx="0">
                  <c:v>PE</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errBars>
            <c:errDir val="y"/>
            <c:errBarType val="both"/>
            <c:errValType val="cust"/>
            <c:noEndCap val="0"/>
            <c:plus>
              <c:numLit>
                <c:formatCode>General</c:formatCode>
                <c:ptCount val="1"/>
                <c:pt idx="0">
                  <c:v>1</c:v>
                </c:pt>
              </c:numLit>
            </c:plus>
            <c:minus>
              <c:numLit>
                <c:formatCode>General</c:formatCode>
                <c:ptCount val="1"/>
                <c:pt idx="0">
                  <c:v>1</c:v>
                </c:pt>
              </c:numLit>
            </c:minus>
            <c:spPr>
              <a:noFill/>
              <a:ln w="9525" cap="flat" cmpd="sng" algn="ctr">
                <a:solidFill>
                  <a:schemeClr val="tx1">
                    <a:lumMod val="65000"/>
                    <a:lumOff val="35000"/>
                  </a:schemeClr>
                </a:solidFill>
                <a:round/>
              </a:ln>
              <a:effectLst/>
            </c:spPr>
          </c:errBars>
          <c:xVal>
            <c:numRef>
              <c:f>Feuil1!$Y$36:$Y$44</c:f>
              <c:numCache>
                <c:formatCode>General</c:formatCode>
                <c:ptCount val="9"/>
                <c:pt idx="0">
                  <c:v>7.5</c:v>
                </c:pt>
                <c:pt idx="1">
                  <c:v>7</c:v>
                </c:pt>
                <c:pt idx="2">
                  <c:v>6.5</c:v>
                </c:pt>
                <c:pt idx="3">
                  <c:v>6</c:v>
                </c:pt>
                <c:pt idx="4">
                  <c:v>5.5</c:v>
                </c:pt>
                <c:pt idx="5">
                  <c:v>5</c:v>
                </c:pt>
                <c:pt idx="6">
                  <c:v>4.5</c:v>
                </c:pt>
                <c:pt idx="7">
                  <c:v>4</c:v>
                </c:pt>
                <c:pt idx="8">
                  <c:v>3.5</c:v>
                </c:pt>
              </c:numCache>
            </c:numRef>
          </c:xVal>
          <c:yVal>
            <c:numRef>
              <c:f>Feuil1!$Z$36:$Z$44</c:f>
              <c:numCache>
                <c:formatCode>0.0</c:formatCode>
                <c:ptCount val="9"/>
                <c:pt idx="0">
                  <c:v>96.195091221344342</c:v>
                </c:pt>
                <c:pt idx="1">
                  <c:v>100</c:v>
                </c:pt>
                <c:pt idx="2">
                  <c:v>81.886075403091127</c:v>
                </c:pt>
                <c:pt idx="3">
                  <c:v>55.463006637586055</c:v>
                </c:pt>
                <c:pt idx="4">
                  <c:v>20.692277073729894</c:v>
                </c:pt>
                <c:pt idx="5">
                  <c:v>19.350130234894255</c:v>
                </c:pt>
                <c:pt idx="6">
                  <c:v>14.254104409445658</c:v>
                </c:pt>
                <c:pt idx="7">
                  <c:v>9.2961865087609201</c:v>
                </c:pt>
                <c:pt idx="8">
                  <c:v>11.078622484974181</c:v>
                </c:pt>
              </c:numCache>
            </c:numRef>
          </c:yVal>
          <c:smooth val="1"/>
          <c:extLst>
            <c:ext xmlns:c16="http://schemas.microsoft.com/office/drawing/2014/chart" uri="{C3380CC4-5D6E-409C-BE32-E72D297353CC}">
              <c16:uniqueId val="{00000000-1B82-4EA9-A20B-EB1E44D35F9F}"/>
            </c:ext>
          </c:extLst>
        </c:ser>
        <c:ser>
          <c:idx val="1"/>
          <c:order val="1"/>
          <c:tx>
            <c:strRef>
              <c:f>Feuil1!$AA$35</c:f>
              <c:strCache>
                <c:ptCount val="1"/>
                <c:pt idx="0">
                  <c:v>PEf</c:v>
                </c:pt>
              </c:strCache>
            </c:strRef>
          </c:tx>
          <c:spPr>
            <a:ln w="19050" cap="rnd">
              <a:solidFill>
                <a:schemeClr val="accent2"/>
              </a:solidFill>
              <a:round/>
            </a:ln>
            <a:effectLst/>
          </c:spPr>
          <c:marker>
            <c:symbol val="circle"/>
            <c:size val="5"/>
            <c:spPr>
              <a:solidFill>
                <a:schemeClr val="accent2"/>
              </a:solidFill>
              <a:ln w="9525">
                <a:solidFill>
                  <a:schemeClr val="accent2"/>
                </a:solidFill>
              </a:ln>
              <a:effectLst/>
            </c:spPr>
          </c:marker>
          <c:errBars>
            <c:errDir val="y"/>
            <c:errBarType val="both"/>
            <c:errValType val="cust"/>
            <c:noEndCap val="0"/>
            <c:plus>
              <c:numRef>
                <c:f>Feuil1!$AA$48:$AA$56</c:f>
                <c:numCache>
                  <c:formatCode>General</c:formatCode>
                  <c:ptCount val="9"/>
                  <c:pt idx="0">
                    <c:v>2.9198504021601916</c:v>
                  </c:pt>
                  <c:pt idx="1">
                    <c:v>4.5702204189214211</c:v>
                  </c:pt>
                  <c:pt idx="2">
                    <c:v>1.1045638691790909</c:v>
                  </c:pt>
                  <c:pt idx="3">
                    <c:v>4.0215299692756101</c:v>
                  </c:pt>
                  <c:pt idx="4">
                    <c:v>4.0391406495912499</c:v>
                  </c:pt>
                  <c:pt idx="5">
                    <c:v>3.1663762791855619</c:v>
                  </c:pt>
                  <c:pt idx="6">
                    <c:v>2.0011936787273918</c:v>
                  </c:pt>
                  <c:pt idx="7">
                    <c:v>3.2887739621897074</c:v>
                  </c:pt>
                  <c:pt idx="8">
                    <c:v>3.0122095731109217</c:v>
                  </c:pt>
                </c:numCache>
              </c:numRef>
            </c:plus>
            <c:minus>
              <c:numRef>
                <c:f>Feuil1!$AA$48:$AA$56</c:f>
                <c:numCache>
                  <c:formatCode>General</c:formatCode>
                  <c:ptCount val="9"/>
                  <c:pt idx="0">
                    <c:v>2.9198504021601916</c:v>
                  </c:pt>
                  <c:pt idx="1">
                    <c:v>4.5702204189214211</c:v>
                  </c:pt>
                  <c:pt idx="2">
                    <c:v>1.1045638691790909</c:v>
                  </c:pt>
                  <c:pt idx="3">
                    <c:v>4.0215299692756101</c:v>
                  </c:pt>
                  <c:pt idx="4">
                    <c:v>4.0391406495912499</c:v>
                  </c:pt>
                  <c:pt idx="5">
                    <c:v>3.1663762791855619</c:v>
                  </c:pt>
                  <c:pt idx="6">
                    <c:v>2.0011936787273918</c:v>
                  </c:pt>
                  <c:pt idx="7">
                    <c:v>3.2887739621897074</c:v>
                  </c:pt>
                  <c:pt idx="8">
                    <c:v>3.0122095731109217</c:v>
                  </c:pt>
                </c:numCache>
              </c:numRef>
            </c:minus>
            <c:spPr>
              <a:noFill/>
              <a:ln w="9525" cap="flat" cmpd="sng" algn="ctr">
                <a:solidFill>
                  <a:schemeClr val="tx1">
                    <a:lumMod val="65000"/>
                    <a:lumOff val="35000"/>
                  </a:schemeClr>
                </a:solidFill>
                <a:round/>
              </a:ln>
              <a:effectLst/>
            </c:spPr>
          </c:errBars>
          <c:xVal>
            <c:numRef>
              <c:f>Feuil1!$Y$36:$Y$44</c:f>
              <c:numCache>
                <c:formatCode>General</c:formatCode>
                <c:ptCount val="9"/>
                <c:pt idx="0">
                  <c:v>7.5</c:v>
                </c:pt>
                <c:pt idx="1">
                  <c:v>7</c:v>
                </c:pt>
                <c:pt idx="2">
                  <c:v>6.5</c:v>
                </c:pt>
                <c:pt idx="3">
                  <c:v>6</c:v>
                </c:pt>
                <c:pt idx="4">
                  <c:v>5.5</c:v>
                </c:pt>
                <c:pt idx="5">
                  <c:v>5</c:v>
                </c:pt>
                <c:pt idx="6">
                  <c:v>4.5</c:v>
                </c:pt>
                <c:pt idx="7">
                  <c:v>4</c:v>
                </c:pt>
                <c:pt idx="8">
                  <c:v>3.5</c:v>
                </c:pt>
              </c:numCache>
            </c:numRef>
          </c:xVal>
          <c:yVal>
            <c:numRef>
              <c:f>Feuil1!$AA$36:$AA$44</c:f>
              <c:numCache>
                <c:formatCode>0.0</c:formatCode>
                <c:ptCount val="9"/>
                <c:pt idx="0">
                  <c:v>91.14642826013376</c:v>
                </c:pt>
                <c:pt idx="1">
                  <c:v>92.043123046515348</c:v>
                </c:pt>
                <c:pt idx="2">
                  <c:v>82.601919405966527</c:v>
                </c:pt>
                <c:pt idx="3">
                  <c:v>48.802314742808242</c:v>
                </c:pt>
                <c:pt idx="4">
                  <c:v>22.84653179432226</c:v>
                </c:pt>
                <c:pt idx="5">
                  <c:v>22.226272445591906</c:v>
                </c:pt>
                <c:pt idx="6">
                  <c:v>18.568477569963743</c:v>
                </c:pt>
                <c:pt idx="7">
                  <c:v>16.626419431690596</c:v>
                </c:pt>
                <c:pt idx="8">
                  <c:v>15.513411922506913</c:v>
                </c:pt>
              </c:numCache>
            </c:numRef>
          </c:yVal>
          <c:smooth val="1"/>
          <c:extLst>
            <c:ext xmlns:c16="http://schemas.microsoft.com/office/drawing/2014/chart" uri="{C3380CC4-5D6E-409C-BE32-E72D297353CC}">
              <c16:uniqueId val="{00000001-1B82-4EA9-A20B-EB1E44D35F9F}"/>
            </c:ext>
          </c:extLst>
        </c:ser>
        <c:ser>
          <c:idx val="2"/>
          <c:order val="2"/>
          <c:tx>
            <c:strRef>
              <c:f>Feuil1!$AB$35</c:f>
              <c:strCache>
                <c:ptCount val="1"/>
                <c:pt idx="0">
                  <c:v>0U-5h</c:v>
                </c:pt>
              </c:strCache>
            </c:strRef>
          </c:tx>
          <c:spPr>
            <a:ln w="19050" cap="rnd">
              <a:solidFill>
                <a:schemeClr val="accent3"/>
              </a:solidFill>
              <a:round/>
            </a:ln>
            <a:effectLst/>
          </c:spPr>
          <c:marker>
            <c:symbol val="circle"/>
            <c:size val="5"/>
            <c:spPr>
              <a:solidFill>
                <a:schemeClr val="accent3"/>
              </a:solidFill>
              <a:ln w="9525">
                <a:solidFill>
                  <a:schemeClr val="accent3"/>
                </a:solidFill>
              </a:ln>
              <a:effectLst/>
            </c:spPr>
          </c:marker>
          <c:errBars>
            <c:errDir val="y"/>
            <c:errBarType val="both"/>
            <c:errValType val="cust"/>
            <c:noEndCap val="0"/>
            <c:plus>
              <c:numRef>
                <c:f>Feuil1!$AB$48:$AB$56</c:f>
                <c:numCache>
                  <c:formatCode>General</c:formatCode>
                  <c:ptCount val="9"/>
                  <c:pt idx="0">
                    <c:v>4.8780181187138973</c:v>
                  </c:pt>
                  <c:pt idx="1">
                    <c:v>0.89391306661118941</c:v>
                  </c:pt>
                  <c:pt idx="2">
                    <c:v>4.3815326658453966</c:v>
                  </c:pt>
                  <c:pt idx="3">
                    <c:v>5.2319045984621209</c:v>
                  </c:pt>
                  <c:pt idx="4">
                    <c:v>2.7387815985489992</c:v>
                  </c:pt>
                  <c:pt idx="5">
                    <c:v>3.7515821420174928</c:v>
                  </c:pt>
                  <c:pt idx="6">
                    <c:v>3.7263246354372916</c:v>
                  </c:pt>
                  <c:pt idx="7">
                    <c:v>2.8455079028188588</c:v>
                  </c:pt>
                  <c:pt idx="8">
                    <c:v>2.7268387722706202</c:v>
                  </c:pt>
                </c:numCache>
              </c:numRef>
            </c:plus>
            <c:minus>
              <c:numRef>
                <c:f>Feuil1!$AB$48:$AB$56</c:f>
                <c:numCache>
                  <c:formatCode>General</c:formatCode>
                  <c:ptCount val="9"/>
                  <c:pt idx="0">
                    <c:v>4.8780181187138973</c:v>
                  </c:pt>
                  <c:pt idx="1">
                    <c:v>0.89391306661118941</c:v>
                  </c:pt>
                  <c:pt idx="2">
                    <c:v>4.3815326658453966</c:v>
                  </c:pt>
                  <c:pt idx="3">
                    <c:v>5.2319045984621209</c:v>
                  </c:pt>
                  <c:pt idx="4">
                    <c:v>2.7387815985489992</c:v>
                  </c:pt>
                  <c:pt idx="5">
                    <c:v>3.7515821420174928</c:v>
                  </c:pt>
                  <c:pt idx="6">
                    <c:v>3.7263246354372916</c:v>
                  </c:pt>
                  <c:pt idx="7">
                    <c:v>2.8455079028188588</c:v>
                  </c:pt>
                  <c:pt idx="8">
                    <c:v>2.7268387722706202</c:v>
                  </c:pt>
                </c:numCache>
              </c:numRef>
            </c:minus>
            <c:spPr>
              <a:noFill/>
              <a:ln w="9525" cap="flat" cmpd="sng" algn="ctr">
                <a:solidFill>
                  <a:schemeClr val="tx1">
                    <a:lumMod val="65000"/>
                    <a:lumOff val="35000"/>
                  </a:schemeClr>
                </a:solidFill>
                <a:round/>
              </a:ln>
              <a:effectLst/>
            </c:spPr>
          </c:errBars>
          <c:xVal>
            <c:numRef>
              <c:f>Feuil1!$Y$36:$Y$44</c:f>
              <c:numCache>
                <c:formatCode>General</c:formatCode>
                <c:ptCount val="9"/>
                <c:pt idx="0">
                  <c:v>7.5</c:v>
                </c:pt>
                <c:pt idx="1">
                  <c:v>7</c:v>
                </c:pt>
                <c:pt idx="2">
                  <c:v>6.5</c:v>
                </c:pt>
                <c:pt idx="3">
                  <c:v>6</c:v>
                </c:pt>
                <c:pt idx="4">
                  <c:v>5.5</c:v>
                </c:pt>
                <c:pt idx="5">
                  <c:v>5</c:v>
                </c:pt>
                <c:pt idx="6">
                  <c:v>4.5</c:v>
                </c:pt>
                <c:pt idx="7">
                  <c:v>4</c:v>
                </c:pt>
                <c:pt idx="8">
                  <c:v>3.5</c:v>
                </c:pt>
              </c:numCache>
            </c:numRef>
          </c:xVal>
          <c:yVal>
            <c:numRef>
              <c:f>Feuil1!$AB$36:$AB$44</c:f>
              <c:numCache>
                <c:formatCode>0.0000</c:formatCode>
                <c:ptCount val="9"/>
                <c:pt idx="0">
                  <c:v>83.383741427414364</c:v>
                </c:pt>
                <c:pt idx="1">
                  <c:v>77.324589157590097</c:v>
                </c:pt>
                <c:pt idx="2">
                  <c:v>65.786949043288345</c:v>
                </c:pt>
                <c:pt idx="3">
                  <c:v>36.447061747236766</c:v>
                </c:pt>
                <c:pt idx="4">
                  <c:v>15.511652100442852</c:v>
                </c:pt>
                <c:pt idx="5">
                  <c:v>12.912157722691324</c:v>
                </c:pt>
                <c:pt idx="6">
                  <c:v>10.017883856867941</c:v>
                </c:pt>
                <c:pt idx="7">
                  <c:v>9.6722279747636914</c:v>
                </c:pt>
                <c:pt idx="8">
                  <c:v>10.733058388640627</c:v>
                </c:pt>
              </c:numCache>
            </c:numRef>
          </c:yVal>
          <c:smooth val="1"/>
          <c:extLst>
            <c:ext xmlns:c16="http://schemas.microsoft.com/office/drawing/2014/chart" uri="{C3380CC4-5D6E-409C-BE32-E72D297353CC}">
              <c16:uniqueId val="{00000002-1B82-4EA9-A20B-EB1E44D35F9F}"/>
            </c:ext>
          </c:extLst>
        </c:ser>
        <c:ser>
          <c:idx val="3"/>
          <c:order val="3"/>
          <c:tx>
            <c:strRef>
              <c:f>Feuil1!$AC$35</c:f>
              <c:strCache>
                <c:ptCount val="1"/>
                <c:pt idx="0">
                  <c:v>2U-1h</c:v>
                </c:pt>
              </c:strCache>
            </c:strRef>
          </c:tx>
          <c:spPr>
            <a:ln w="19050" cap="rnd">
              <a:solidFill>
                <a:schemeClr val="accent4"/>
              </a:solidFill>
              <a:round/>
            </a:ln>
            <a:effectLst/>
          </c:spPr>
          <c:marker>
            <c:symbol val="circle"/>
            <c:size val="5"/>
            <c:spPr>
              <a:solidFill>
                <a:schemeClr val="accent4"/>
              </a:solidFill>
              <a:ln w="9525">
                <a:solidFill>
                  <a:schemeClr val="accent4"/>
                </a:solidFill>
              </a:ln>
              <a:effectLst/>
            </c:spPr>
          </c:marker>
          <c:errBars>
            <c:errDir val="y"/>
            <c:errBarType val="both"/>
            <c:errValType val="cust"/>
            <c:noEndCap val="0"/>
            <c:plus>
              <c:numRef>
                <c:f>Feuil1!$AC$48:$AC$56</c:f>
                <c:numCache>
                  <c:formatCode>General</c:formatCode>
                  <c:ptCount val="9"/>
                  <c:pt idx="0">
                    <c:v>3.7320299035677738</c:v>
                  </c:pt>
                  <c:pt idx="1">
                    <c:v>3.4329668155017012</c:v>
                  </c:pt>
                  <c:pt idx="2">
                    <c:v>5.1662255069337064</c:v>
                  </c:pt>
                  <c:pt idx="3">
                    <c:v>2.466106136792011</c:v>
                  </c:pt>
                  <c:pt idx="4">
                    <c:v>1.6286946099122515</c:v>
                  </c:pt>
                  <c:pt idx="5">
                    <c:v>1.7077900584353269</c:v>
                  </c:pt>
                  <c:pt idx="6">
                    <c:v>0.46177839740341137</c:v>
                  </c:pt>
                  <c:pt idx="7">
                    <c:v>3.5390188213878324</c:v>
                  </c:pt>
                  <c:pt idx="8">
                    <c:v>2.2804176173004698</c:v>
                  </c:pt>
                </c:numCache>
              </c:numRef>
            </c:plus>
            <c:minus>
              <c:numRef>
                <c:f>Feuil1!$AC$48:$AC$56</c:f>
                <c:numCache>
                  <c:formatCode>General</c:formatCode>
                  <c:ptCount val="9"/>
                  <c:pt idx="0">
                    <c:v>3.7320299035677738</c:v>
                  </c:pt>
                  <c:pt idx="1">
                    <c:v>3.4329668155017012</c:v>
                  </c:pt>
                  <c:pt idx="2">
                    <c:v>5.1662255069337064</c:v>
                  </c:pt>
                  <c:pt idx="3">
                    <c:v>2.466106136792011</c:v>
                  </c:pt>
                  <c:pt idx="4">
                    <c:v>1.6286946099122515</c:v>
                  </c:pt>
                  <c:pt idx="5">
                    <c:v>1.7077900584353269</c:v>
                  </c:pt>
                  <c:pt idx="6">
                    <c:v>0.46177839740341137</c:v>
                  </c:pt>
                  <c:pt idx="7">
                    <c:v>3.5390188213878324</c:v>
                  </c:pt>
                  <c:pt idx="8">
                    <c:v>2.2804176173004698</c:v>
                  </c:pt>
                </c:numCache>
              </c:numRef>
            </c:minus>
            <c:spPr>
              <a:noFill/>
              <a:ln w="9525" cap="flat" cmpd="sng" algn="ctr">
                <a:solidFill>
                  <a:schemeClr val="tx1">
                    <a:lumMod val="65000"/>
                    <a:lumOff val="35000"/>
                  </a:schemeClr>
                </a:solidFill>
                <a:round/>
              </a:ln>
              <a:effectLst/>
            </c:spPr>
          </c:errBars>
          <c:xVal>
            <c:numRef>
              <c:f>Feuil1!$Y$36:$Y$44</c:f>
              <c:numCache>
                <c:formatCode>General</c:formatCode>
                <c:ptCount val="9"/>
                <c:pt idx="0">
                  <c:v>7.5</c:v>
                </c:pt>
                <c:pt idx="1">
                  <c:v>7</c:v>
                </c:pt>
                <c:pt idx="2">
                  <c:v>6.5</c:v>
                </c:pt>
                <c:pt idx="3">
                  <c:v>6</c:v>
                </c:pt>
                <c:pt idx="4">
                  <c:v>5.5</c:v>
                </c:pt>
                <c:pt idx="5">
                  <c:v>5</c:v>
                </c:pt>
                <c:pt idx="6">
                  <c:v>4.5</c:v>
                </c:pt>
                <c:pt idx="7">
                  <c:v>4</c:v>
                </c:pt>
                <c:pt idx="8">
                  <c:v>3.5</c:v>
                </c:pt>
              </c:numCache>
            </c:numRef>
          </c:xVal>
          <c:yVal>
            <c:numRef>
              <c:f>Feuil1!$AC$36:$AC$44</c:f>
              <c:numCache>
                <c:formatCode>0.0000</c:formatCode>
                <c:ptCount val="9"/>
                <c:pt idx="0">
                  <c:v>78.375124946537653</c:v>
                </c:pt>
                <c:pt idx="1">
                  <c:v>51.411154390386571</c:v>
                </c:pt>
                <c:pt idx="2">
                  <c:v>28.704816908958886</c:v>
                </c:pt>
                <c:pt idx="3">
                  <c:v>15.706481053067817</c:v>
                </c:pt>
                <c:pt idx="4">
                  <c:v>14.251460901762613</c:v>
                </c:pt>
                <c:pt idx="5">
                  <c:v>17.276846137249262</c:v>
                </c:pt>
                <c:pt idx="6">
                  <c:v>23.007847979751972</c:v>
                </c:pt>
                <c:pt idx="7">
                  <c:v>65.139513831036297</c:v>
                </c:pt>
                <c:pt idx="8">
                  <c:v>73.872374463793108</c:v>
                </c:pt>
              </c:numCache>
            </c:numRef>
          </c:yVal>
          <c:smooth val="1"/>
          <c:extLst>
            <c:ext xmlns:c16="http://schemas.microsoft.com/office/drawing/2014/chart" uri="{C3380CC4-5D6E-409C-BE32-E72D297353CC}">
              <c16:uniqueId val="{00000003-1B82-4EA9-A20B-EB1E44D35F9F}"/>
            </c:ext>
          </c:extLst>
        </c:ser>
        <c:ser>
          <c:idx val="4"/>
          <c:order val="4"/>
          <c:tx>
            <c:strRef>
              <c:f>Feuil1!$AD$35</c:f>
              <c:strCache>
                <c:ptCount val="1"/>
                <c:pt idx="0">
                  <c:v>2U-3h</c:v>
                </c:pt>
              </c:strCache>
            </c:strRef>
          </c:tx>
          <c:spPr>
            <a:ln w="19050" cap="rnd">
              <a:solidFill>
                <a:schemeClr val="accent5"/>
              </a:solidFill>
              <a:round/>
            </a:ln>
            <a:effectLst/>
          </c:spPr>
          <c:marker>
            <c:symbol val="circle"/>
            <c:size val="5"/>
            <c:spPr>
              <a:solidFill>
                <a:schemeClr val="accent5"/>
              </a:solidFill>
              <a:ln w="9525">
                <a:solidFill>
                  <a:schemeClr val="accent5"/>
                </a:solidFill>
              </a:ln>
              <a:effectLst/>
            </c:spPr>
          </c:marker>
          <c:errBars>
            <c:errDir val="y"/>
            <c:errBarType val="both"/>
            <c:errValType val="cust"/>
            <c:noEndCap val="0"/>
            <c:plus>
              <c:numRef>
                <c:f>Feuil1!$AD$48:$AD$56</c:f>
                <c:numCache>
                  <c:formatCode>General</c:formatCode>
                  <c:ptCount val="9"/>
                  <c:pt idx="0">
                    <c:v>2.8800040816582704</c:v>
                  </c:pt>
                  <c:pt idx="1">
                    <c:v>0.34519615881674737</c:v>
                  </c:pt>
                  <c:pt idx="2">
                    <c:v>0.70239368274977221</c:v>
                  </c:pt>
                  <c:pt idx="3">
                    <c:v>2.5326463094207456</c:v>
                  </c:pt>
                  <c:pt idx="4">
                    <c:v>1.5556702482357041</c:v>
                  </c:pt>
                  <c:pt idx="5">
                    <c:v>2.0536146363499932</c:v>
                  </c:pt>
                  <c:pt idx="6">
                    <c:v>2.2952855724380514</c:v>
                  </c:pt>
                  <c:pt idx="7">
                    <c:v>4.0708596903348608</c:v>
                  </c:pt>
                  <c:pt idx="8">
                    <c:v>2.1277876206906816</c:v>
                  </c:pt>
                </c:numCache>
              </c:numRef>
            </c:plus>
            <c:minus>
              <c:numRef>
                <c:f>Feuil1!$AD$48:$AD$56</c:f>
                <c:numCache>
                  <c:formatCode>General</c:formatCode>
                  <c:ptCount val="9"/>
                  <c:pt idx="0">
                    <c:v>2.8800040816582704</c:v>
                  </c:pt>
                  <c:pt idx="1">
                    <c:v>0.34519615881674737</c:v>
                  </c:pt>
                  <c:pt idx="2">
                    <c:v>0.70239368274977221</c:v>
                  </c:pt>
                  <c:pt idx="3">
                    <c:v>2.5326463094207456</c:v>
                  </c:pt>
                  <c:pt idx="4">
                    <c:v>1.5556702482357041</c:v>
                  </c:pt>
                  <c:pt idx="5">
                    <c:v>2.0536146363499932</c:v>
                  </c:pt>
                  <c:pt idx="6">
                    <c:v>2.2952855724380514</c:v>
                  </c:pt>
                  <c:pt idx="7">
                    <c:v>4.0708596903348608</c:v>
                  </c:pt>
                  <c:pt idx="8">
                    <c:v>2.1277876206906816</c:v>
                  </c:pt>
                </c:numCache>
              </c:numRef>
            </c:minus>
            <c:spPr>
              <a:noFill/>
              <a:ln w="9525" cap="flat" cmpd="sng" algn="ctr">
                <a:solidFill>
                  <a:schemeClr val="tx1">
                    <a:lumMod val="65000"/>
                    <a:lumOff val="35000"/>
                  </a:schemeClr>
                </a:solidFill>
                <a:round/>
              </a:ln>
              <a:effectLst/>
            </c:spPr>
          </c:errBars>
          <c:xVal>
            <c:numRef>
              <c:f>Feuil1!$Y$36:$Y$44</c:f>
              <c:numCache>
                <c:formatCode>General</c:formatCode>
                <c:ptCount val="9"/>
                <c:pt idx="0">
                  <c:v>7.5</c:v>
                </c:pt>
                <c:pt idx="1">
                  <c:v>7</c:v>
                </c:pt>
                <c:pt idx="2">
                  <c:v>6.5</c:v>
                </c:pt>
                <c:pt idx="3">
                  <c:v>6</c:v>
                </c:pt>
                <c:pt idx="4">
                  <c:v>5.5</c:v>
                </c:pt>
                <c:pt idx="5">
                  <c:v>5</c:v>
                </c:pt>
                <c:pt idx="6">
                  <c:v>4.5</c:v>
                </c:pt>
                <c:pt idx="7">
                  <c:v>4</c:v>
                </c:pt>
                <c:pt idx="8">
                  <c:v>3.5</c:v>
                </c:pt>
              </c:numCache>
            </c:numRef>
          </c:xVal>
          <c:yVal>
            <c:numRef>
              <c:f>Feuil1!$AD$36:$AD$44</c:f>
              <c:numCache>
                <c:formatCode>0.0000</c:formatCode>
                <c:ptCount val="9"/>
                <c:pt idx="0">
                  <c:v>73.518898125298989</c:v>
                </c:pt>
                <c:pt idx="1">
                  <c:v>43.585023437105747</c:v>
                </c:pt>
                <c:pt idx="2">
                  <c:v>16.879985592975761</c:v>
                </c:pt>
                <c:pt idx="3">
                  <c:v>17.441221553847043</c:v>
                </c:pt>
                <c:pt idx="4">
                  <c:v>13.5861221704091</c:v>
                </c:pt>
                <c:pt idx="5">
                  <c:v>16.146754679321575</c:v>
                </c:pt>
                <c:pt idx="6">
                  <c:v>47.464824495012657</c:v>
                </c:pt>
                <c:pt idx="7">
                  <c:v>77.041641440081321</c:v>
                </c:pt>
                <c:pt idx="8">
                  <c:v>81.798603806877907</c:v>
                </c:pt>
              </c:numCache>
            </c:numRef>
          </c:yVal>
          <c:smooth val="1"/>
          <c:extLst>
            <c:ext xmlns:c16="http://schemas.microsoft.com/office/drawing/2014/chart" uri="{C3380CC4-5D6E-409C-BE32-E72D297353CC}">
              <c16:uniqueId val="{00000004-1B82-4EA9-A20B-EB1E44D35F9F}"/>
            </c:ext>
          </c:extLst>
        </c:ser>
        <c:ser>
          <c:idx val="5"/>
          <c:order val="5"/>
          <c:tx>
            <c:strRef>
              <c:f>Feuil1!$AE$35</c:f>
              <c:strCache>
                <c:ptCount val="1"/>
                <c:pt idx="0">
                  <c:v>2U-5h</c:v>
                </c:pt>
              </c:strCache>
            </c:strRef>
          </c:tx>
          <c:spPr>
            <a:ln w="19050" cap="rnd">
              <a:solidFill>
                <a:schemeClr val="accent6"/>
              </a:solidFill>
              <a:round/>
            </a:ln>
            <a:effectLst/>
          </c:spPr>
          <c:marker>
            <c:symbol val="circle"/>
            <c:size val="5"/>
            <c:spPr>
              <a:solidFill>
                <a:schemeClr val="accent6"/>
              </a:solidFill>
              <a:ln w="9525">
                <a:solidFill>
                  <a:schemeClr val="accent6"/>
                </a:solidFill>
              </a:ln>
              <a:effectLst/>
            </c:spPr>
          </c:marker>
          <c:errBars>
            <c:errDir val="y"/>
            <c:errBarType val="both"/>
            <c:errValType val="cust"/>
            <c:noEndCap val="0"/>
            <c:plus>
              <c:numRef>
                <c:f>Feuil1!$AE$48:$AE$56</c:f>
                <c:numCache>
                  <c:formatCode>General</c:formatCode>
                  <c:ptCount val="9"/>
                  <c:pt idx="0">
                    <c:v>1.1748501821878528</c:v>
                  </c:pt>
                  <c:pt idx="1">
                    <c:v>2.7799628275167092</c:v>
                  </c:pt>
                  <c:pt idx="2">
                    <c:v>2.381541185480903</c:v>
                  </c:pt>
                  <c:pt idx="3">
                    <c:v>1.770046533188367</c:v>
                  </c:pt>
                  <c:pt idx="4">
                    <c:v>0.94214327157870426</c:v>
                  </c:pt>
                  <c:pt idx="5">
                    <c:v>1.6255349603953064</c:v>
                  </c:pt>
                  <c:pt idx="6">
                    <c:v>1.5246863252810421</c:v>
                  </c:pt>
                  <c:pt idx="7">
                    <c:v>4.4783814577607846</c:v>
                  </c:pt>
                  <c:pt idx="8">
                    <c:v>3.0216720191841921</c:v>
                  </c:pt>
                </c:numCache>
              </c:numRef>
            </c:plus>
            <c:minus>
              <c:numRef>
                <c:f>Feuil1!$AE$48:$AE$56</c:f>
                <c:numCache>
                  <c:formatCode>General</c:formatCode>
                  <c:ptCount val="9"/>
                  <c:pt idx="0">
                    <c:v>1.1748501821878528</c:v>
                  </c:pt>
                  <c:pt idx="1">
                    <c:v>2.7799628275167092</c:v>
                  </c:pt>
                  <c:pt idx="2">
                    <c:v>2.381541185480903</c:v>
                  </c:pt>
                  <c:pt idx="3">
                    <c:v>1.770046533188367</c:v>
                  </c:pt>
                  <c:pt idx="4">
                    <c:v>0.94214327157870426</c:v>
                  </c:pt>
                  <c:pt idx="5">
                    <c:v>1.6255349603953064</c:v>
                  </c:pt>
                  <c:pt idx="6">
                    <c:v>1.5246863252810421</c:v>
                  </c:pt>
                  <c:pt idx="7">
                    <c:v>4.4783814577607846</c:v>
                  </c:pt>
                  <c:pt idx="8">
                    <c:v>3.0216720191841921</c:v>
                  </c:pt>
                </c:numCache>
              </c:numRef>
            </c:minus>
            <c:spPr>
              <a:noFill/>
              <a:ln w="9525" cap="flat" cmpd="sng" algn="ctr">
                <a:solidFill>
                  <a:schemeClr val="tx1">
                    <a:lumMod val="65000"/>
                    <a:lumOff val="35000"/>
                  </a:schemeClr>
                </a:solidFill>
                <a:round/>
              </a:ln>
              <a:effectLst/>
            </c:spPr>
          </c:errBars>
          <c:xVal>
            <c:numRef>
              <c:f>Feuil1!$Y$36:$Y$44</c:f>
              <c:numCache>
                <c:formatCode>General</c:formatCode>
                <c:ptCount val="9"/>
                <c:pt idx="0">
                  <c:v>7.5</c:v>
                </c:pt>
                <c:pt idx="1">
                  <c:v>7</c:v>
                </c:pt>
                <c:pt idx="2">
                  <c:v>6.5</c:v>
                </c:pt>
                <c:pt idx="3">
                  <c:v>6</c:v>
                </c:pt>
                <c:pt idx="4">
                  <c:v>5.5</c:v>
                </c:pt>
                <c:pt idx="5">
                  <c:v>5</c:v>
                </c:pt>
                <c:pt idx="6">
                  <c:v>4.5</c:v>
                </c:pt>
                <c:pt idx="7">
                  <c:v>4</c:v>
                </c:pt>
                <c:pt idx="8">
                  <c:v>3.5</c:v>
                </c:pt>
              </c:numCache>
            </c:numRef>
          </c:xVal>
          <c:yVal>
            <c:numRef>
              <c:f>Feuil1!$AE$36:$AE$44</c:f>
              <c:numCache>
                <c:formatCode>0.0</c:formatCode>
                <c:ptCount val="9"/>
                <c:pt idx="0">
                  <c:v>72.2248931925824</c:v>
                </c:pt>
                <c:pt idx="1">
                  <c:v>43.656592967627127</c:v>
                </c:pt>
                <c:pt idx="2">
                  <c:v>18.52536639623937</c:v>
                </c:pt>
                <c:pt idx="3">
                  <c:v>14.168216711716832</c:v>
                </c:pt>
                <c:pt idx="4">
                  <c:v>13.440080995296475</c:v>
                </c:pt>
                <c:pt idx="5">
                  <c:v>12.413587538859423</c:v>
                </c:pt>
                <c:pt idx="6">
                  <c:v>52.20259271006244</c:v>
                </c:pt>
                <c:pt idx="7">
                  <c:v>87.667570168936095</c:v>
                </c:pt>
                <c:pt idx="8">
                  <c:v>91.126687212295735</c:v>
                </c:pt>
              </c:numCache>
            </c:numRef>
          </c:yVal>
          <c:smooth val="1"/>
          <c:extLst>
            <c:ext xmlns:c16="http://schemas.microsoft.com/office/drawing/2014/chart" uri="{C3380CC4-5D6E-409C-BE32-E72D297353CC}">
              <c16:uniqueId val="{00000005-1B82-4EA9-A20B-EB1E44D35F9F}"/>
            </c:ext>
          </c:extLst>
        </c:ser>
        <c:dLbls>
          <c:showLegendKey val="0"/>
          <c:showVal val="0"/>
          <c:showCatName val="0"/>
          <c:showSerName val="0"/>
          <c:showPercent val="0"/>
          <c:showBubbleSize val="0"/>
        </c:dLbls>
        <c:axId val="1749430016"/>
        <c:axId val="1911974400"/>
      </c:scatterChart>
      <c:valAx>
        <c:axId val="1749430016"/>
        <c:scaling>
          <c:orientation val="minMax"/>
          <c:min val="3"/>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pH</a:t>
                </a:r>
              </a:p>
            </c:rich>
          </c:tx>
          <c:layout>
            <c:manualLayout>
              <c:xMode val="edge"/>
              <c:yMode val="edge"/>
              <c:x val="0.58863723600470585"/>
              <c:y val="0.8334216232124303"/>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11974400"/>
        <c:crosses val="autoZero"/>
        <c:crossBetween val="midCat"/>
      </c:valAx>
      <c:valAx>
        <c:axId val="1911974400"/>
        <c:scaling>
          <c:orientation val="minMax"/>
          <c:max val="105"/>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Solubility (%)</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49430016"/>
        <c:crosses val="autoZero"/>
        <c:crossBetween val="midCat"/>
      </c:valAx>
      <c:spPr>
        <a:noFill/>
        <a:ln>
          <a:noFill/>
        </a:ln>
        <a:effectLst/>
      </c:spPr>
    </c:plotArea>
    <c:legend>
      <c:legendPos val="b"/>
      <c:layout>
        <c:manualLayout>
          <c:xMode val="edge"/>
          <c:yMode val="edge"/>
          <c:x val="8.2678095849296127E-2"/>
          <c:y val="0.84410710102884756"/>
          <c:w val="0.47380900013196681"/>
          <c:h val="6.435971819312059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spPr>
            <a:solidFill>
              <a:schemeClr val="dk1">
                <a:tint val="88500"/>
              </a:schemeClr>
            </a:solidFill>
            <a:ln>
              <a:noFill/>
            </a:ln>
            <a:effectLst/>
          </c:spPr>
          <c:invertIfNegative val="0"/>
          <c:dPt>
            <c:idx val="3"/>
            <c:invertIfNegative val="0"/>
            <c:bubble3D val="0"/>
            <c:spPr>
              <a:solidFill>
                <a:schemeClr val="tx2">
                  <a:lumMod val="40000"/>
                  <a:lumOff val="60000"/>
                </a:schemeClr>
              </a:solidFill>
              <a:ln>
                <a:noFill/>
              </a:ln>
              <a:effectLst/>
            </c:spPr>
            <c:extLst>
              <c:ext xmlns:c16="http://schemas.microsoft.com/office/drawing/2014/chart" uri="{C3380CC4-5D6E-409C-BE32-E72D297353CC}">
                <c16:uniqueId val="{00000001-511F-4136-B8B1-664B5A55E697}"/>
              </c:ext>
            </c:extLst>
          </c:dPt>
          <c:dPt>
            <c:idx val="4"/>
            <c:invertIfNegative val="0"/>
            <c:bubble3D val="0"/>
            <c:spPr>
              <a:solidFill>
                <a:schemeClr val="tx2">
                  <a:lumMod val="40000"/>
                  <a:lumOff val="60000"/>
                </a:schemeClr>
              </a:solidFill>
              <a:ln>
                <a:noFill/>
              </a:ln>
              <a:effectLst/>
            </c:spPr>
            <c:extLst>
              <c:ext xmlns:c16="http://schemas.microsoft.com/office/drawing/2014/chart" uri="{C3380CC4-5D6E-409C-BE32-E72D297353CC}">
                <c16:uniqueId val="{00000003-511F-4136-B8B1-664B5A55E697}"/>
              </c:ext>
            </c:extLst>
          </c:dPt>
          <c:dLbls>
            <c:dLbl>
              <c:idx val="3"/>
              <c:layout>
                <c:manualLayout>
                  <c:x val="0"/>
                  <c:y val="-2.898550724637681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11F-4136-B8B1-664B5A55E697}"/>
                </c:ext>
              </c:extLst>
            </c:dLbl>
            <c:dLbl>
              <c:idx val="4"/>
              <c:layout>
                <c:manualLayout>
                  <c:x val="0"/>
                  <c:y val="-1.932367149758454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11F-4136-B8B1-664B5A55E69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errBars>
            <c:errBarType val="both"/>
            <c:errValType val="cust"/>
            <c:noEndCap val="0"/>
            <c:plus>
              <c:numRef>
                <c:f>'Acide-phytique'!$J$63:$J$67</c:f>
                <c:numCache>
                  <c:formatCode>General</c:formatCode>
                  <c:ptCount val="5"/>
                  <c:pt idx="0">
                    <c:v>0</c:v>
                  </c:pt>
                  <c:pt idx="1">
                    <c:v>0</c:v>
                  </c:pt>
                  <c:pt idx="2">
                    <c:v>0</c:v>
                  </c:pt>
                  <c:pt idx="3">
                    <c:v>0.34699999999999998</c:v>
                  </c:pt>
                  <c:pt idx="4">
                    <c:v>0.27500000000000002</c:v>
                  </c:pt>
                </c:numCache>
              </c:numRef>
            </c:plus>
            <c:minus>
              <c:numRef>
                <c:f>'Acide-phytique'!$J$63:$J$67</c:f>
                <c:numCache>
                  <c:formatCode>General</c:formatCode>
                  <c:ptCount val="5"/>
                  <c:pt idx="0">
                    <c:v>0</c:v>
                  </c:pt>
                  <c:pt idx="1">
                    <c:v>0</c:v>
                  </c:pt>
                  <c:pt idx="2">
                    <c:v>0</c:v>
                  </c:pt>
                  <c:pt idx="3">
                    <c:v>0.34699999999999998</c:v>
                  </c:pt>
                  <c:pt idx="4">
                    <c:v>0.27500000000000002</c:v>
                  </c:pt>
                </c:numCache>
              </c:numRef>
            </c:minus>
            <c:spPr>
              <a:noFill/>
              <a:ln w="9525" cap="flat" cmpd="sng" algn="ctr">
                <a:solidFill>
                  <a:schemeClr val="tx1">
                    <a:lumMod val="65000"/>
                    <a:lumOff val="35000"/>
                  </a:schemeClr>
                </a:solidFill>
                <a:round/>
              </a:ln>
              <a:effectLst/>
            </c:spPr>
          </c:errBars>
          <c:cat>
            <c:strRef>
              <c:f>'Acide-phytique'!$H$63:$H$67</c:f>
              <c:strCache>
                <c:ptCount val="5"/>
                <c:pt idx="0">
                  <c:v>0h</c:v>
                </c:pt>
                <c:pt idx="1">
                  <c:v>5h</c:v>
                </c:pt>
                <c:pt idx="2">
                  <c:v>18h</c:v>
                </c:pt>
                <c:pt idx="3">
                  <c:v>30h</c:v>
                </c:pt>
                <c:pt idx="4">
                  <c:v>48h</c:v>
                </c:pt>
              </c:strCache>
            </c:strRef>
          </c:cat>
          <c:val>
            <c:numRef>
              <c:f>'Acide-phytique'!$I$63:$I$67</c:f>
              <c:numCache>
                <c:formatCode>0.00</c:formatCode>
                <c:ptCount val="5"/>
                <c:pt idx="0">
                  <c:v>0</c:v>
                </c:pt>
                <c:pt idx="1">
                  <c:v>0</c:v>
                </c:pt>
                <c:pt idx="2">
                  <c:v>0</c:v>
                </c:pt>
                <c:pt idx="3">
                  <c:v>2.4359999999999999</c:v>
                </c:pt>
                <c:pt idx="4">
                  <c:v>6.9329999999999998</c:v>
                </c:pt>
              </c:numCache>
            </c:numRef>
          </c:val>
          <c:extLst>
            <c:ext xmlns:c16="http://schemas.microsoft.com/office/drawing/2014/chart" uri="{C3380CC4-5D6E-409C-BE32-E72D297353CC}">
              <c16:uniqueId val="{00000004-511F-4136-B8B1-664B5A55E697}"/>
            </c:ext>
          </c:extLst>
        </c:ser>
        <c:dLbls>
          <c:showLegendKey val="0"/>
          <c:showVal val="0"/>
          <c:showCatName val="0"/>
          <c:showSerName val="0"/>
          <c:showPercent val="0"/>
          <c:showBubbleSize val="0"/>
        </c:dLbls>
        <c:gapWidth val="219"/>
        <c:overlap val="-27"/>
        <c:axId val="735861471"/>
        <c:axId val="744470079"/>
      </c:barChart>
      <c:catAx>
        <c:axId val="735861471"/>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Time</a:t>
                </a:r>
              </a:p>
            </c:rich>
          </c:tx>
          <c:layout>
            <c:manualLayout>
              <c:xMode val="edge"/>
              <c:yMode val="edge"/>
              <c:x val="0.46457873839313396"/>
              <c:y val="0.89323034996748008"/>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744470079"/>
        <c:crosses val="autoZero"/>
        <c:auto val="1"/>
        <c:lblAlgn val="ctr"/>
        <c:lblOffset val="100"/>
        <c:noMultiLvlLbl val="0"/>
      </c:catAx>
      <c:valAx>
        <c:axId val="744470079"/>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Phytic</a:t>
                </a:r>
                <a:r>
                  <a:rPr lang="en-GB" baseline="0"/>
                  <a:t> acid réduction (%)</a:t>
                </a:r>
                <a:endParaRPr lang="en-GB"/>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3586147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E15285-F079-4260-AEAC-15711CF7810D}" type="datetimeFigureOut">
              <a:rPr lang="fr-FR" smtClean="0"/>
              <a:t>06/11/2025</a:t>
            </a:fld>
            <a:endParaRPr lang="fr-FR"/>
          </a:p>
        </p:txBody>
      </p:sp>
      <p:sp>
        <p:nvSpPr>
          <p:cNvPr id="4" name="Espace réservé de l'image des diapositives 3"/>
          <p:cNvSpPr>
            <a:spLocks noGrp="1" noRot="1" noChangeAspect="1"/>
          </p:cNvSpPr>
          <p:nvPr>
            <p:ph type="sldImg" idx="2"/>
          </p:nvPr>
        </p:nvSpPr>
        <p:spPr>
          <a:xfrm>
            <a:off x="2328863" y="1143000"/>
            <a:ext cx="2200275"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E87072-A9D7-4937-A4BA-2948FE693ECC}" type="slidenum">
              <a:rPr lang="fr-FR" smtClean="0"/>
              <a:t>‹N°›</a:t>
            </a:fld>
            <a:endParaRPr lang="fr-FR"/>
          </a:p>
        </p:txBody>
      </p:sp>
    </p:spTree>
    <p:extLst>
      <p:ext uri="{BB962C8B-B14F-4D97-AF65-F5344CB8AC3E}">
        <p14:creationId xmlns:p14="http://schemas.microsoft.com/office/powerpoint/2010/main" val="2386210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2E87072-A9D7-4937-A4BA-2948FE693ECC}" type="slidenum">
              <a:rPr lang="fr-FR" smtClean="0"/>
              <a:t>1</a:t>
            </a:fld>
            <a:endParaRPr lang="fr-FR"/>
          </a:p>
        </p:txBody>
      </p:sp>
    </p:spTree>
    <p:extLst>
      <p:ext uri="{BB962C8B-B14F-4D97-AF65-F5344CB8AC3E}">
        <p14:creationId xmlns:p14="http://schemas.microsoft.com/office/powerpoint/2010/main" val="13305480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270641" y="6952156"/>
            <a:ext cx="25733931" cy="14789303"/>
          </a:xfrm>
        </p:spPr>
        <p:txBody>
          <a:bodyPr anchor="b"/>
          <a:lstStyle>
            <a:lvl1pPr algn="ctr">
              <a:defRPr sz="19865"/>
            </a:lvl1pPr>
          </a:lstStyle>
          <a:p>
            <a:r>
              <a:rPr lang="fr-FR"/>
              <a:t>Modifiez le style du titre</a:t>
            </a:r>
            <a:endParaRPr lang="en-US" dirty="0"/>
          </a:p>
        </p:txBody>
      </p:sp>
      <p:sp>
        <p:nvSpPr>
          <p:cNvPr id="3" name="Subtitle 2"/>
          <p:cNvSpPr>
            <a:spLocks noGrp="1"/>
          </p:cNvSpPr>
          <p:nvPr>
            <p:ph type="subTitle" idx="1"/>
          </p:nvPr>
        </p:nvSpPr>
        <p:spPr>
          <a:xfrm>
            <a:off x="3784402" y="22311791"/>
            <a:ext cx="22706410" cy="10256143"/>
          </a:xfrm>
        </p:spPr>
        <p:txBody>
          <a:bodyPr/>
          <a:lstStyle>
            <a:lvl1pPr marL="0" indent="0" algn="ctr">
              <a:buNone/>
              <a:defRPr sz="7946"/>
            </a:lvl1pPr>
            <a:lvl2pPr marL="1513743" indent="0" algn="ctr">
              <a:buNone/>
              <a:defRPr sz="6622"/>
            </a:lvl2pPr>
            <a:lvl3pPr marL="3027487" indent="0" algn="ctr">
              <a:buNone/>
              <a:defRPr sz="5960"/>
            </a:lvl3pPr>
            <a:lvl4pPr marL="4541230" indent="0" algn="ctr">
              <a:buNone/>
              <a:defRPr sz="5297"/>
            </a:lvl4pPr>
            <a:lvl5pPr marL="6054974" indent="0" algn="ctr">
              <a:buNone/>
              <a:defRPr sz="5297"/>
            </a:lvl5pPr>
            <a:lvl6pPr marL="7568717" indent="0" algn="ctr">
              <a:buNone/>
              <a:defRPr sz="5297"/>
            </a:lvl6pPr>
            <a:lvl7pPr marL="9082461" indent="0" algn="ctr">
              <a:buNone/>
              <a:defRPr sz="5297"/>
            </a:lvl7pPr>
            <a:lvl8pPr marL="10596204" indent="0" algn="ctr">
              <a:buNone/>
              <a:defRPr sz="5297"/>
            </a:lvl8pPr>
            <a:lvl9pPr marL="12109948" indent="0" algn="ctr">
              <a:buNone/>
              <a:defRPr sz="5297"/>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D2F9047B-9ACF-44F8-85A0-4CAA6B28C0A2}" type="datetimeFigureOut">
              <a:rPr lang="fr-FR" smtClean="0"/>
              <a:t>06/11/2025</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094A4BB8-0DD5-48E3-9A15-2218F03C9BBA}" type="slidenum">
              <a:rPr lang="fr-FR" smtClean="0"/>
              <a:t>‹N°›</a:t>
            </a:fld>
            <a:endParaRPr lang="fr-FR" dirty="0"/>
          </a:p>
        </p:txBody>
      </p:sp>
    </p:spTree>
    <p:extLst>
      <p:ext uri="{BB962C8B-B14F-4D97-AF65-F5344CB8AC3E}">
        <p14:creationId xmlns:p14="http://schemas.microsoft.com/office/powerpoint/2010/main" val="38875997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2F9047B-9ACF-44F8-85A0-4CAA6B28C0A2}" type="datetimeFigureOut">
              <a:rPr lang="fr-FR" smtClean="0"/>
              <a:t>06/11/2025</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094A4BB8-0DD5-48E3-9A15-2218F03C9BBA}" type="slidenum">
              <a:rPr lang="fr-FR" smtClean="0"/>
              <a:t>‹N°›</a:t>
            </a:fld>
            <a:endParaRPr lang="fr-FR" dirty="0"/>
          </a:p>
        </p:txBody>
      </p:sp>
    </p:spTree>
    <p:extLst>
      <p:ext uri="{BB962C8B-B14F-4D97-AF65-F5344CB8AC3E}">
        <p14:creationId xmlns:p14="http://schemas.microsoft.com/office/powerpoint/2010/main" val="17172977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065654" y="10590491"/>
            <a:ext cx="26112371" cy="17670461"/>
          </a:xfrm>
        </p:spPr>
        <p:txBody>
          <a:bodyPr anchor="b"/>
          <a:lstStyle>
            <a:lvl1pPr>
              <a:defRPr sz="19865"/>
            </a:lvl1pPr>
          </a:lstStyle>
          <a:p>
            <a:r>
              <a:rPr lang="fr-FR"/>
              <a:t>Modifiez le style du titre</a:t>
            </a:r>
            <a:endParaRPr lang="en-US" dirty="0"/>
          </a:p>
        </p:txBody>
      </p:sp>
      <p:sp>
        <p:nvSpPr>
          <p:cNvPr id="3" name="Text Placeholder 2"/>
          <p:cNvSpPr>
            <a:spLocks noGrp="1"/>
          </p:cNvSpPr>
          <p:nvPr>
            <p:ph type="body" idx="1"/>
          </p:nvPr>
        </p:nvSpPr>
        <p:spPr>
          <a:xfrm>
            <a:off x="2065654" y="28428121"/>
            <a:ext cx="26112371" cy="9292478"/>
          </a:xfrm>
        </p:spPr>
        <p:txBody>
          <a:bodyPr/>
          <a:lstStyle>
            <a:lvl1pPr marL="0" indent="0">
              <a:buNone/>
              <a:defRPr sz="7946">
                <a:solidFill>
                  <a:schemeClr val="tx1"/>
                </a:solidFill>
              </a:defRPr>
            </a:lvl1pPr>
            <a:lvl2pPr marL="1513743" indent="0">
              <a:buNone/>
              <a:defRPr sz="6622">
                <a:solidFill>
                  <a:schemeClr val="tx1">
                    <a:tint val="75000"/>
                  </a:schemeClr>
                </a:solidFill>
              </a:defRPr>
            </a:lvl2pPr>
            <a:lvl3pPr marL="3027487" indent="0">
              <a:buNone/>
              <a:defRPr sz="5960">
                <a:solidFill>
                  <a:schemeClr val="tx1">
                    <a:tint val="75000"/>
                  </a:schemeClr>
                </a:solidFill>
              </a:defRPr>
            </a:lvl3pPr>
            <a:lvl4pPr marL="4541230" indent="0">
              <a:buNone/>
              <a:defRPr sz="5297">
                <a:solidFill>
                  <a:schemeClr val="tx1">
                    <a:tint val="75000"/>
                  </a:schemeClr>
                </a:solidFill>
              </a:defRPr>
            </a:lvl4pPr>
            <a:lvl5pPr marL="6054974" indent="0">
              <a:buNone/>
              <a:defRPr sz="5297">
                <a:solidFill>
                  <a:schemeClr val="tx1">
                    <a:tint val="75000"/>
                  </a:schemeClr>
                </a:solidFill>
              </a:defRPr>
            </a:lvl5pPr>
            <a:lvl6pPr marL="7568717" indent="0">
              <a:buNone/>
              <a:defRPr sz="5297">
                <a:solidFill>
                  <a:schemeClr val="tx1">
                    <a:tint val="75000"/>
                  </a:schemeClr>
                </a:solidFill>
              </a:defRPr>
            </a:lvl6pPr>
            <a:lvl7pPr marL="9082461" indent="0">
              <a:buNone/>
              <a:defRPr sz="5297">
                <a:solidFill>
                  <a:schemeClr val="tx1">
                    <a:tint val="75000"/>
                  </a:schemeClr>
                </a:solidFill>
              </a:defRPr>
            </a:lvl7pPr>
            <a:lvl8pPr marL="10596204" indent="0">
              <a:buNone/>
              <a:defRPr sz="5297">
                <a:solidFill>
                  <a:schemeClr val="tx1">
                    <a:tint val="75000"/>
                  </a:schemeClr>
                </a:solidFill>
              </a:defRPr>
            </a:lvl8pPr>
            <a:lvl9pPr marL="12109948" indent="0">
              <a:buNone/>
              <a:defRPr sz="5297">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D2F9047B-9ACF-44F8-85A0-4CAA6B28C0A2}" type="datetimeFigureOut">
              <a:rPr lang="fr-FR" smtClean="0"/>
              <a:t>06/11/2025</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094A4BB8-0DD5-48E3-9A15-2218F03C9BBA}" type="slidenum">
              <a:rPr lang="fr-FR" smtClean="0"/>
              <a:t>‹N°›</a:t>
            </a:fld>
            <a:endParaRPr lang="fr-FR" dirty="0"/>
          </a:p>
        </p:txBody>
      </p:sp>
    </p:spTree>
    <p:extLst>
      <p:ext uri="{BB962C8B-B14F-4D97-AF65-F5344CB8AC3E}">
        <p14:creationId xmlns:p14="http://schemas.microsoft.com/office/powerpoint/2010/main" val="1731807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2081421" y="11308310"/>
            <a:ext cx="12866966" cy="26953115"/>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15326826" y="11308310"/>
            <a:ext cx="12866966" cy="26953115"/>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D2F9047B-9ACF-44F8-85A0-4CAA6B28C0A2}" type="datetimeFigureOut">
              <a:rPr lang="fr-FR" smtClean="0"/>
              <a:t>06/11/2025</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094A4BB8-0DD5-48E3-9A15-2218F03C9BBA}" type="slidenum">
              <a:rPr lang="fr-FR" smtClean="0"/>
              <a:t>‹N°›</a:t>
            </a:fld>
            <a:endParaRPr lang="fr-FR" dirty="0"/>
          </a:p>
        </p:txBody>
      </p:sp>
    </p:spTree>
    <p:extLst>
      <p:ext uri="{BB962C8B-B14F-4D97-AF65-F5344CB8AC3E}">
        <p14:creationId xmlns:p14="http://schemas.microsoft.com/office/powerpoint/2010/main" val="1122865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261671"/>
            <a:ext cx="26112371" cy="8210820"/>
          </a:xfrm>
        </p:spPr>
        <p:txBody>
          <a:bodyPr/>
          <a:lstStyle/>
          <a:p>
            <a:r>
              <a:rPr lang="fr-FR"/>
              <a:t>Modifiez le style du titre</a:t>
            </a:r>
            <a:endParaRPr lang="en-US" dirty="0"/>
          </a:p>
        </p:txBody>
      </p:sp>
      <p:sp>
        <p:nvSpPr>
          <p:cNvPr id="3" name="Text Placeholder 2"/>
          <p:cNvSpPr>
            <a:spLocks noGrp="1"/>
          </p:cNvSpPr>
          <p:nvPr>
            <p:ph type="body" idx="1"/>
          </p:nvPr>
        </p:nvSpPr>
        <p:spPr>
          <a:xfrm>
            <a:off x="2085368" y="10413482"/>
            <a:ext cx="12807832" cy="5103486"/>
          </a:xfrm>
        </p:spPr>
        <p:txBody>
          <a:bodyPr anchor="b"/>
          <a:lstStyle>
            <a:lvl1pPr marL="0" indent="0">
              <a:buNone/>
              <a:defRPr sz="7946" b="1"/>
            </a:lvl1pPr>
            <a:lvl2pPr marL="1513743" indent="0">
              <a:buNone/>
              <a:defRPr sz="6622" b="1"/>
            </a:lvl2pPr>
            <a:lvl3pPr marL="3027487" indent="0">
              <a:buNone/>
              <a:defRPr sz="5960" b="1"/>
            </a:lvl3pPr>
            <a:lvl4pPr marL="4541230" indent="0">
              <a:buNone/>
              <a:defRPr sz="5297" b="1"/>
            </a:lvl4pPr>
            <a:lvl5pPr marL="6054974" indent="0">
              <a:buNone/>
              <a:defRPr sz="5297" b="1"/>
            </a:lvl5pPr>
            <a:lvl6pPr marL="7568717" indent="0">
              <a:buNone/>
              <a:defRPr sz="5297" b="1"/>
            </a:lvl6pPr>
            <a:lvl7pPr marL="9082461" indent="0">
              <a:buNone/>
              <a:defRPr sz="5297" b="1"/>
            </a:lvl7pPr>
            <a:lvl8pPr marL="10596204" indent="0">
              <a:buNone/>
              <a:defRPr sz="5297" b="1"/>
            </a:lvl8pPr>
            <a:lvl9pPr marL="12109948" indent="0">
              <a:buNone/>
              <a:defRPr sz="5297" b="1"/>
            </a:lvl9pPr>
          </a:lstStyle>
          <a:p>
            <a:pPr lvl="0"/>
            <a:r>
              <a:rPr lang="fr-FR"/>
              <a:t>Modifier les styles du texte du masque</a:t>
            </a:r>
          </a:p>
        </p:txBody>
      </p:sp>
      <p:sp>
        <p:nvSpPr>
          <p:cNvPr id="4" name="Content Placeholder 3"/>
          <p:cNvSpPr>
            <a:spLocks noGrp="1"/>
          </p:cNvSpPr>
          <p:nvPr>
            <p:ph sz="half" idx="2"/>
          </p:nvPr>
        </p:nvSpPr>
        <p:spPr>
          <a:xfrm>
            <a:off x="2085368" y="15516968"/>
            <a:ext cx="12807832" cy="2282312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15326828" y="10413482"/>
            <a:ext cx="12870909" cy="5103486"/>
          </a:xfrm>
        </p:spPr>
        <p:txBody>
          <a:bodyPr anchor="b"/>
          <a:lstStyle>
            <a:lvl1pPr marL="0" indent="0">
              <a:buNone/>
              <a:defRPr sz="7946" b="1"/>
            </a:lvl1pPr>
            <a:lvl2pPr marL="1513743" indent="0">
              <a:buNone/>
              <a:defRPr sz="6622" b="1"/>
            </a:lvl2pPr>
            <a:lvl3pPr marL="3027487" indent="0">
              <a:buNone/>
              <a:defRPr sz="5960" b="1"/>
            </a:lvl3pPr>
            <a:lvl4pPr marL="4541230" indent="0">
              <a:buNone/>
              <a:defRPr sz="5297" b="1"/>
            </a:lvl4pPr>
            <a:lvl5pPr marL="6054974" indent="0">
              <a:buNone/>
              <a:defRPr sz="5297" b="1"/>
            </a:lvl5pPr>
            <a:lvl6pPr marL="7568717" indent="0">
              <a:buNone/>
              <a:defRPr sz="5297" b="1"/>
            </a:lvl6pPr>
            <a:lvl7pPr marL="9082461" indent="0">
              <a:buNone/>
              <a:defRPr sz="5297" b="1"/>
            </a:lvl7pPr>
            <a:lvl8pPr marL="10596204" indent="0">
              <a:buNone/>
              <a:defRPr sz="5297" b="1"/>
            </a:lvl8pPr>
            <a:lvl9pPr marL="12109948" indent="0">
              <a:buNone/>
              <a:defRPr sz="5297" b="1"/>
            </a:lvl9pPr>
          </a:lstStyle>
          <a:p>
            <a:pPr lvl="0"/>
            <a:r>
              <a:rPr lang="fr-FR"/>
              <a:t>Modifier les styles du texte du masque</a:t>
            </a:r>
          </a:p>
        </p:txBody>
      </p:sp>
      <p:sp>
        <p:nvSpPr>
          <p:cNvPr id="6" name="Content Placeholder 5"/>
          <p:cNvSpPr>
            <a:spLocks noGrp="1"/>
          </p:cNvSpPr>
          <p:nvPr>
            <p:ph sz="quarter" idx="4"/>
          </p:nvPr>
        </p:nvSpPr>
        <p:spPr>
          <a:xfrm>
            <a:off x="15326828" y="15516968"/>
            <a:ext cx="12870909" cy="2282312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D2F9047B-9ACF-44F8-85A0-4CAA6B28C0A2}" type="datetimeFigureOut">
              <a:rPr lang="fr-FR" smtClean="0"/>
              <a:t>06/11/2025</a:t>
            </a:fld>
            <a:endParaRPr lang="fr-FR" dirty="0"/>
          </a:p>
        </p:txBody>
      </p:sp>
      <p:sp>
        <p:nvSpPr>
          <p:cNvPr id="8" name="Footer Placeholder 7"/>
          <p:cNvSpPr>
            <a:spLocks noGrp="1"/>
          </p:cNvSpPr>
          <p:nvPr>
            <p:ph type="ftr" sz="quarter" idx="11"/>
          </p:nvPr>
        </p:nvSpPr>
        <p:spPr/>
        <p:txBody>
          <a:bodyPr/>
          <a:lstStyle/>
          <a:p>
            <a:endParaRPr lang="fr-FR" dirty="0"/>
          </a:p>
        </p:txBody>
      </p:sp>
      <p:sp>
        <p:nvSpPr>
          <p:cNvPr id="9" name="Slide Number Placeholder 8"/>
          <p:cNvSpPr>
            <a:spLocks noGrp="1"/>
          </p:cNvSpPr>
          <p:nvPr>
            <p:ph type="sldNum" sz="quarter" idx="12"/>
          </p:nvPr>
        </p:nvSpPr>
        <p:spPr/>
        <p:txBody>
          <a:bodyPr/>
          <a:lstStyle/>
          <a:p>
            <a:fld id="{094A4BB8-0DD5-48E3-9A15-2218F03C9BBA}" type="slidenum">
              <a:rPr lang="fr-FR" smtClean="0"/>
              <a:t>‹N°›</a:t>
            </a:fld>
            <a:endParaRPr lang="fr-FR" dirty="0"/>
          </a:p>
        </p:txBody>
      </p:sp>
    </p:spTree>
    <p:extLst>
      <p:ext uri="{BB962C8B-B14F-4D97-AF65-F5344CB8AC3E}">
        <p14:creationId xmlns:p14="http://schemas.microsoft.com/office/powerpoint/2010/main" val="217323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D2F9047B-9ACF-44F8-85A0-4CAA6B28C0A2}" type="datetimeFigureOut">
              <a:rPr lang="fr-FR" smtClean="0"/>
              <a:t>06/11/2025</a:t>
            </a:fld>
            <a:endParaRPr lang="fr-FR" dirty="0"/>
          </a:p>
        </p:txBody>
      </p:sp>
      <p:sp>
        <p:nvSpPr>
          <p:cNvPr id="4" name="Footer Placeholder 3"/>
          <p:cNvSpPr>
            <a:spLocks noGrp="1"/>
          </p:cNvSpPr>
          <p:nvPr>
            <p:ph type="ftr" sz="quarter" idx="11"/>
          </p:nvPr>
        </p:nvSpPr>
        <p:spPr/>
        <p:txBody>
          <a:bodyPr/>
          <a:lstStyle/>
          <a:p>
            <a:endParaRPr lang="fr-FR" dirty="0"/>
          </a:p>
        </p:txBody>
      </p:sp>
      <p:sp>
        <p:nvSpPr>
          <p:cNvPr id="5" name="Slide Number Placeholder 4"/>
          <p:cNvSpPr>
            <a:spLocks noGrp="1"/>
          </p:cNvSpPr>
          <p:nvPr>
            <p:ph type="sldNum" sz="quarter" idx="12"/>
          </p:nvPr>
        </p:nvSpPr>
        <p:spPr/>
        <p:txBody>
          <a:bodyPr/>
          <a:lstStyle/>
          <a:p>
            <a:fld id="{094A4BB8-0DD5-48E3-9A15-2218F03C9BBA}" type="slidenum">
              <a:rPr lang="fr-FR" smtClean="0"/>
              <a:t>‹N°›</a:t>
            </a:fld>
            <a:endParaRPr lang="fr-FR" dirty="0"/>
          </a:p>
        </p:txBody>
      </p:sp>
    </p:spTree>
    <p:extLst>
      <p:ext uri="{BB962C8B-B14F-4D97-AF65-F5344CB8AC3E}">
        <p14:creationId xmlns:p14="http://schemas.microsoft.com/office/powerpoint/2010/main" val="13752597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F9047B-9ACF-44F8-85A0-4CAA6B28C0A2}" type="datetimeFigureOut">
              <a:rPr lang="fr-FR" smtClean="0"/>
              <a:t>06/11/2025</a:t>
            </a:fld>
            <a:endParaRPr lang="fr-FR" dirty="0"/>
          </a:p>
        </p:txBody>
      </p:sp>
      <p:sp>
        <p:nvSpPr>
          <p:cNvPr id="3" name="Footer Placeholder 2"/>
          <p:cNvSpPr>
            <a:spLocks noGrp="1"/>
          </p:cNvSpPr>
          <p:nvPr>
            <p:ph type="ftr" sz="quarter" idx="11"/>
          </p:nvPr>
        </p:nvSpPr>
        <p:spPr/>
        <p:txBody>
          <a:bodyPr/>
          <a:lstStyle/>
          <a:p>
            <a:endParaRPr lang="fr-FR" dirty="0"/>
          </a:p>
        </p:txBody>
      </p:sp>
      <p:sp>
        <p:nvSpPr>
          <p:cNvPr id="4" name="Slide Number Placeholder 3"/>
          <p:cNvSpPr>
            <a:spLocks noGrp="1"/>
          </p:cNvSpPr>
          <p:nvPr>
            <p:ph type="sldNum" sz="quarter" idx="12"/>
          </p:nvPr>
        </p:nvSpPr>
        <p:spPr/>
        <p:txBody>
          <a:bodyPr/>
          <a:lstStyle/>
          <a:p>
            <a:fld id="{094A4BB8-0DD5-48E3-9A15-2218F03C9BBA}" type="slidenum">
              <a:rPr lang="fr-FR" smtClean="0"/>
              <a:t>‹N°›</a:t>
            </a:fld>
            <a:endParaRPr lang="fr-FR" dirty="0"/>
          </a:p>
        </p:txBody>
      </p:sp>
    </p:spTree>
    <p:extLst>
      <p:ext uri="{BB962C8B-B14F-4D97-AF65-F5344CB8AC3E}">
        <p14:creationId xmlns:p14="http://schemas.microsoft.com/office/powerpoint/2010/main" val="14257335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085364" y="2831994"/>
            <a:ext cx="9764544" cy="9911980"/>
          </a:xfrm>
        </p:spPr>
        <p:txBody>
          <a:bodyPr anchor="b"/>
          <a:lstStyle>
            <a:lvl1pPr>
              <a:defRPr sz="10595"/>
            </a:lvl1pPr>
          </a:lstStyle>
          <a:p>
            <a:r>
              <a:rPr lang="fr-FR"/>
              <a:t>Modifiez le style du titre</a:t>
            </a:r>
            <a:endParaRPr lang="en-US" dirty="0"/>
          </a:p>
        </p:txBody>
      </p:sp>
      <p:sp>
        <p:nvSpPr>
          <p:cNvPr id="3" name="Content Placeholder 2"/>
          <p:cNvSpPr>
            <a:spLocks noGrp="1"/>
          </p:cNvSpPr>
          <p:nvPr>
            <p:ph idx="1"/>
          </p:nvPr>
        </p:nvSpPr>
        <p:spPr>
          <a:xfrm>
            <a:off x="12870909" y="6116330"/>
            <a:ext cx="15326827" cy="30188272"/>
          </a:xfrm>
        </p:spPr>
        <p:txBody>
          <a:bodyPr/>
          <a:lstStyle>
            <a:lvl1pPr>
              <a:defRPr sz="10595"/>
            </a:lvl1pPr>
            <a:lvl2pPr>
              <a:defRPr sz="9271"/>
            </a:lvl2pPr>
            <a:lvl3pPr>
              <a:defRPr sz="7946"/>
            </a:lvl3pPr>
            <a:lvl4pPr>
              <a:defRPr sz="6622"/>
            </a:lvl4pPr>
            <a:lvl5pPr>
              <a:defRPr sz="6622"/>
            </a:lvl5pPr>
            <a:lvl6pPr>
              <a:defRPr sz="6622"/>
            </a:lvl6pPr>
            <a:lvl7pPr>
              <a:defRPr sz="6622"/>
            </a:lvl7pPr>
            <a:lvl8pPr>
              <a:defRPr sz="6622"/>
            </a:lvl8pPr>
            <a:lvl9pPr>
              <a:defRPr sz="6622"/>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2085364" y="12743974"/>
            <a:ext cx="9764544" cy="23609788"/>
          </a:xfrm>
        </p:spPr>
        <p:txBody>
          <a:bodyPr/>
          <a:lstStyle>
            <a:lvl1pPr marL="0" indent="0">
              <a:buNone/>
              <a:defRPr sz="5297"/>
            </a:lvl1pPr>
            <a:lvl2pPr marL="1513743" indent="0">
              <a:buNone/>
              <a:defRPr sz="4635"/>
            </a:lvl2pPr>
            <a:lvl3pPr marL="3027487" indent="0">
              <a:buNone/>
              <a:defRPr sz="3973"/>
            </a:lvl3pPr>
            <a:lvl4pPr marL="4541230" indent="0">
              <a:buNone/>
              <a:defRPr sz="3311"/>
            </a:lvl4pPr>
            <a:lvl5pPr marL="6054974" indent="0">
              <a:buNone/>
              <a:defRPr sz="3311"/>
            </a:lvl5pPr>
            <a:lvl6pPr marL="7568717" indent="0">
              <a:buNone/>
              <a:defRPr sz="3311"/>
            </a:lvl6pPr>
            <a:lvl7pPr marL="9082461" indent="0">
              <a:buNone/>
              <a:defRPr sz="3311"/>
            </a:lvl7pPr>
            <a:lvl8pPr marL="10596204" indent="0">
              <a:buNone/>
              <a:defRPr sz="3311"/>
            </a:lvl8pPr>
            <a:lvl9pPr marL="12109948" indent="0">
              <a:buNone/>
              <a:defRPr sz="3311"/>
            </a:lvl9pPr>
          </a:lstStyle>
          <a:p>
            <a:pPr lvl="0"/>
            <a:r>
              <a:rPr lang="fr-FR"/>
              <a:t>Modifier les styles du texte du masque</a:t>
            </a:r>
          </a:p>
        </p:txBody>
      </p:sp>
      <p:sp>
        <p:nvSpPr>
          <p:cNvPr id="5" name="Date Placeholder 4"/>
          <p:cNvSpPr>
            <a:spLocks noGrp="1"/>
          </p:cNvSpPr>
          <p:nvPr>
            <p:ph type="dt" sz="half" idx="10"/>
          </p:nvPr>
        </p:nvSpPr>
        <p:spPr/>
        <p:txBody>
          <a:bodyPr/>
          <a:lstStyle/>
          <a:p>
            <a:fld id="{D2F9047B-9ACF-44F8-85A0-4CAA6B28C0A2}" type="datetimeFigureOut">
              <a:rPr lang="fr-FR" smtClean="0"/>
              <a:t>06/11/2025</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094A4BB8-0DD5-48E3-9A15-2218F03C9BBA}" type="slidenum">
              <a:rPr lang="fr-FR" smtClean="0"/>
              <a:t>‹N°›</a:t>
            </a:fld>
            <a:endParaRPr lang="fr-FR" dirty="0"/>
          </a:p>
        </p:txBody>
      </p:sp>
    </p:spTree>
    <p:extLst>
      <p:ext uri="{BB962C8B-B14F-4D97-AF65-F5344CB8AC3E}">
        <p14:creationId xmlns:p14="http://schemas.microsoft.com/office/powerpoint/2010/main" val="27244159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085364" y="2831994"/>
            <a:ext cx="9764544" cy="9911980"/>
          </a:xfrm>
        </p:spPr>
        <p:txBody>
          <a:bodyPr anchor="b"/>
          <a:lstStyle>
            <a:lvl1pPr>
              <a:defRPr sz="10595"/>
            </a:lvl1pPr>
          </a:lstStyle>
          <a:p>
            <a:r>
              <a:rPr lang="fr-FR"/>
              <a:t>Modifiez le style du titre</a:t>
            </a:r>
            <a:endParaRPr lang="en-US" dirty="0"/>
          </a:p>
        </p:txBody>
      </p:sp>
      <p:sp>
        <p:nvSpPr>
          <p:cNvPr id="3" name="Picture Placeholder 2"/>
          <p:cNvSpPr>
            <a:spLocks noGrp="1" noChangeAspect="1"/>
          </p:cNvSpPr>
          <p:nvPr>
            <p:ph type="pic" idx="1"/>
          </p:nvPr>
        </p:nvSpPr>
        <p:spPr>
          <a:xfrm>
            <a:off x="12870909" y="6116330"/>
            <a:ext cx="15326827" cy="30188272"/>
          </a:xfrm>
        </p:spPr>
        <p:txBody>
          <a:bodyPr anchor="t"/>
          <a:lstStyle>
            <a:lvl1pPr marL="0" indent="0">
              <a:buNone/>
              <a:defRPr sz="10595"/>
            </a:lvl1pPr>
            <a:lvl2pPr marL="1513743" indent="0">
              <a:buNone/>
              <a:defRPr sz="9271"/>
            </a:lvl2pPr>
            <a:lvl3pPr marL="3027487" indent="0">
              <a:buNone/>
              <a:defRPr sz="7946"/>
            </a:lvl3pPr>
            <a:lvl4pPr marL="4541230" indent="0">
              <a:buNone/>
              <a:defRPr sz="6622"/>
            </a:lvl4pPr>
            <a:lvl5pPr marL="6054974" indent="0">
              <a:buNone/>
              <a:defRPr sz="6622"/>
            </a:lvl5pPr>
            <a:lvl6pPr marL="7568717" indent="0">
              <a:buNone/>
              <a:defRPr sz="6622"/>
            </a:lvl6pPr>
            <a:lvl7pPr marL="9082461" indent="0">
              <a:buNone/>
              <a:defRPr sz="6622"/>
            </a:lvl7pPr>
            <a:lvl8pPr marL="10596204" indent="0">
              <a:buNone/>
              <a:defRPr sz="6622"/>
            </a:lvl8pPr>
            <a:lvl9pPr marL="12109948" indent="0">
              <a:buNone/>
              <a:defRPr sz="6622"/>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2085364" y="12743974"/>
            <a:ext cx="9764544" cy="23609788"/>
          </a:xfrm>
        </p:spPr>
        <p:txBody>
          <a:bodyPr/>
          <a:lstStyle>
            <a:lvl1pPr marL="0" indent="0">
              <a:buNone/>
              <a:defRPr sz="5297"/>
            </a:lvl1pPr>
            <a:lvl2pPr marL="1513743" indent="0">
              <a:buNone/>
              <a:defRPr sz="4635"/>
            </a:lvl2pPr>
            <a:lvl3pPr marL="3027487" indent="0">
              <a:buNone/>
              <a:defRPr sz="3973"/>
            </a:lvl3pPr>
            <a:lvl4pPr marL="4541230" indent="0">
              <a:buNone/>
              <a:defRPr sz="3311"/>
            </a:lvl4pPr>
            <a:lvl5pPr marL="6054974" indent="0">
              <a:buNone/>
              <a:defRPr sz="3311"/>
            </a:lvl5pPr>
            <a:lvl6pPr marL="7568717" indent="0">
              <a:buNone/>
              <a:defRPr sz="3311"/>
            </a:lvl6pPr>
            <a:lvl7pPr marL="9082461" indent="0">
              <a:buNone/>
              <a:defRPr sz="3311"/>
            </a:lvl7pPr>
            <a:lvl8pPr marL="10596204" indent="0">
              <a:buNone/>
              <a:defRPr sz="3311"/>
            </a:lvl8pPr>
            <a:lvl9pPr marL="12109948" indent="0">
              <a:buNone/>
              <a:defRPr sz="3311"/>
            </a:lvl9pPr>
          </a:lstStyle>
          <a:p>
            <a:pPr lvl="0"/>
            <a:r>
              <a:rPr lang="fr-FR"/>
              <a:t>Modifier les styles du texte du masque</a:t>
            </a:r>
          </a:p>
        </p:txBody>
      </p:sp>
      <p:sp>
        <p:nvSpPr>
          <p:cNvPr id="5" name="Date Placeholder 4"/>
          <p:cNvSpPr>
            <a:spLocks noGrp="1"/>
          </p:cNvSpPr>
          <p:nvPr>
            <p:ph type="dt" sz="half" idx="10"/>
          </p:nvPr>
        </p:nvSpPr>
        <p:spPr/>
        <p:txBody>
          <a:bodyPr/>
          <a:lstStyle/>
          <a:p>
            <a:fld id="{D2F9047B-9ACF-44F8-85A0-4CAA6B28C0A2}" type="datetimeFigureOut">
              <a:rPr lang="fr-FR" smtClean="0"/>
              <a:t>06/11/2025</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094A4BB8-0DD5-48E3-9A15-2218F03C9BBA}" type="slidenum">
              <a:rPr lang="fr-FR" smtClean="0"/>
              <a:t>‹N°›</a:t>
            </a:fld>
            <a:endParaRPr lang="fr-FR" dirty="0"/>
          </a:p>
        </p:txBody>
      </p:sp>
    </p:spTree>
    <p:extLst>
      <p:ext uri="{BB962C8B-B14F-4D97-AF65-F5344CB8AC3E}">
        <p14:creationId xmlns:p14="http://schemas.microsoft.com/office/powerpoint/2010/main" val="19148351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2F9047B-9ACF-44F8-85A0-4CAA6B28C0A2}" type="datetimeFigureOut">
              <a:rPr lang="fr-FR" smtClean="0"/>
              <a:t>06/11/2025</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094A4BB8-0DD5-48E3-9A15-2218F03C9BBA}" type="slidenum">
              <a:rPr lang="fr-FR" smtClean="0"/>
              <a:t>‹N°›</a:t>
            </a:fld>
            <a:endParaRPr lang="fr-FR" dirty="0"/>
          </a:p>
        </p:txBody>
      </p:sp>
    </p:spTree>
    <p:extLst>
      <p:ext uri="{BB962C8B-B14F-4D97-AF65-F5344CB8AC3E}">
        <p14:creationId xmlns:p14="http://schemas.microsoft.com/office/powerpoint/2010/main" val="7026350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665701" y="2261662"/>
            <a:ext cx="6528093" cy="35999763"/>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2081423" y="2261662"/>
            <a:ext cx="19205838" cy="35999763"/>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2F9047B-9ACF-44F8-85A0-4CAA6B28C0A2}" type="datetimeFigureOut">
              <a:rPr lang="fr-FR" smtClean="0"/>
              <a:t>06/11/2025</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094A4BB8-0DD5-48E3-9A15-2218F03C9BBA}" type="slidenum">
              <a:rPr lang="fr-FR" smtClean="0"/>
              <a:t>‹N°›</a:t>
            </a:fld>
            <a:endParaRPr lang="fr-FR" dirty="0"/>
          </a:p>
        </p:txBody>
      </p:sp>
    </p:spTree>
    <p:extLst>
      <p:ext uri="{BB962C8B-B14F-4D97-AF65-F5344CB8AC3E}">
        <p14:creationId xmlns:p14="http://schemas.microsoft.com/office/powerpoint/2010/main" val="19909017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81421" y="2261671"/>
            <a:ext cx="26112371" cy="8210820"/>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2081421" y="11308310"/>
            <a:ext cx="26112371" cy="26953115"/>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2081421" y="39372595"/>
            <a:ext cx="6811923" cy="2261662"/>
          </a:xfrm>
          <a:prstGeom prst="rect">
            <a:avLst/>
          </a:prstGeom>
        </p:spPr>
        <p:txBody>
          <a:bodyPr vert="horz" lIns="91440" tIns="45720" rIns="91440" bIns="45720" rtlCol="0" anchor="ctr"/>
          <a:lstStyle>
            <a:lvl1pPr algn="l">
              <a:defRPr sz="3973">
                <a:solidFill>
                  <a:schemeClr val="tx1">
                    <a:tint val="75000"/>
                  </a:schemeClr>
                </a:solidFill>
              </a:defRPr>
            </a:lvl1pPr>
          </a:lstStyle>
          <a:p>
            <a:fld id="{D2F9047B-9ACF-44F8-85A0-4CAA6B28C0A2}" type="datetimeFigureOut">
              <a:rPr lang="fr-FR" smtClean="0"/>
              <a:t>06/11/2025</a:t>
            </a:fld>
            <a:endParaRPr lang="fr-FR" dirty="0"/>
          </a:p>
        </p:txBody>
      </p:sp>
      <p:sp>
        <p:nvSpPr>
          <p:cNvPr id="5" name="Footer Placeholder 4"/>
          <p:cNvSpPr>
            <a:spLocks noGrp="1"/>
          </p:cNvSpPr>
          <p:nvPr>
            <p:ph type="ftr" sz="quarter" idx="3"/>
          </p:nvPr>
        </p:nvSpPr>
        <p:spPr>
          <a:xfrm>
            <a:off x="10028665" y="39372595"/>
            <a:ext cx="10217884" cy="2261662"/>
          </a:xfrm>
          <a:prstGeom prst="rect">
            <a:avLst/>
          </a:prstGeom>
        </p:spPr>
        <p:txBody>
          <a:bodyPr vert="horz" lIns="91440" tIns="45720" rIns="91440" bIns="45720" rtlCol="0" anchor="ctr"/>
          <a:lstStyle>
            <a:lvl1pPr algn="ctr">
              <a:defRPr sz="3973">
                <a:solidFill>
                  <a:schemeClr val="tx1">
                    <a:tint val="75000"/>
                  </a:schemeClr>
                </a:solidFill>
              </a:defRPr>
            </a:lvl1pPr>
          </a:lstStyle>
          <a:p>
            <a:endParaRPr lang="fr-FR" dirty="0"/>
          </a:p>
        </p:txBody>
      </p:sp>
      <p:sp>
        <p:nvSpPr>
          <p:cNvPr id="6" name="Slide Number Placeholder 5"/>
          <p:cNvSpPr>
            <a:spLocks noGrp="1"/>
          </p:cNvSpPr>
          <p:nvPr>
            <p:ph type="sldNum" sz="quarter" idx="4"/>
          </p:nvPr>
        </p:nvSpPr>
        <p:spPr>
          <a:xfrm>
            <a:off x="21381869" y="39372595"/>
            <a:ext cx="6811923" cy="2261662"/>
          </a:xfrm>
          <a:prstGeom prst="rect">
            <a:avLst/>
          </a:prstGeom>
        </p:spPr>
        <p:txBody>
          <a:bodyPr vert="horz" lIns="91440" tIns="45720" rIns="91440" bIns="45720" rtlCol="0" anchor="ctr"/>
          <a:lstStyle>
            <a:lvl1pPr algn="r">
              <a:defRPr sz="3973">
                <a:solidFill>
                  <a:schemeClr val="tx1">
                    <a:tint val="75000"/>
                  </a:schemeClr>
                </a:solidFill>
              </a:defRPr>
            </a:lvl1pPr>
          </a:lstStyle>
          <a:p>
            <a:fld id="{094A4BB8-0DD5-48E3-9A15-2218F03C9BBA}" type="slidenum">
              <a:rPr lang="fr-FR" smtClean="0"/>
              <a:t>‹N°›</a:t>
            </a:fld>
            <a:endParaRPr lang="fr-FR" dirty="0"/>
          </a:p>
        </p:txBody>
      </p:sp>
    </p:spTree>
    <p:extLst>
      <p:ext uri="{BB962C8B-B14F-4D97-AF65-F5344CB8AC3E}">
        <p14:creationId xmlns:p14="http://schemas.microsoft.com/office/powerpoint/2010/main" val="22595809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027487" rtl="0" eaLnBrk="1" latinLnBrk="0" hangingPunct="1">
        <a:lnSpc>
          <a:spcPct val="90000"/>
        </a:lnSpc>
        <a:spcBef>
          <a:spcPct val="0"/>
        </a:spcBef>
        <a:buNone/>
        <a:defRPr sz="14568" kern="1200">
          <a:solidFill>
            <a:schemeClr val="tx1"/>
          </a:solidFill>
          <a:latin typeface="+mj-lt"/>
          <a:ea typeface="+mj-ea"/>
          <a:cs typeface="+mj-cs"/>
        </a:defRPr>
      </a:lvl1pPr>
    </p:titleStyle>
    <p:bodyStyle>
      <a:lvl1pPr marL="756872" indent="-756872" algn="l" defTabSz="3027487" rtl="0" eaLnBrk="1" latinLnBrk="0" hangingPunct="1">
        <a:lnSpc>
          <a:spcPct val="90000"/>
        </a:lnSpc>
        <a:spcBef>
          <a:spcPts val="3311"/>
        </a:spcBef>
        <a:buFont typeface="Arial" panose="020B0604020202020204" pitchFamily="34" charset="0"/>
        <a:buChar char="•"/>
        <a:defRPr sz="9271" kern="1200">
          <a:solidFill>
            <a:schemeClr val="tx1"/>
          </a:solidFill>
          <a:latin typeface="+mn-lt"/>
          <a:ea typeface="+mn-ea"/>
          <a:cs typeface="+mn-cs"/>
        </a:defRPr>
      </a:lvl1pPr>
      <a:lvl2pPr marL="2270615" indent="-756872" algn="l" defTabSz="3027487" rtl="0" eaLnBrk="1" latinLnBrk="0" hangingPunct="1">
        <a:lnSpc>
          <a:spcPct val="90000"/>
        </a:lnSpc>
        <a:spcBef>
          <a:spcPts val="1655"/>
        </a:spcBef>
        <a:buFont typeface="Arial" panose="020B0604020202020204" pitchFamily="34" charset="0"/>
        <a:buChar char="•"/>
        <a:defRPr sz="7946" kern="1200">
          <a:solidFill>
            <a:schemeClr val="tx1"/>
          </a:solidFill>
          <a:latin typeface="+mn-lt"/>
          <a:ea typeface="+mn-ea"/>
          <a:cs typeface="+mn-cs"/>
        </a:defRPr>
      </a:lvl2pPr>
      <a:lvl3pPr marL="3784359" indent="-756872" algn="l" defTabSz="3027487" rtl="0" eaLnBrk="1" latinLnBrk="0" hangingPunct="1">
        <a:lnSpc>
          <a:spcPct val="90000"/>
        </a:lnSpc>
        <a:spcBef>
          <a:spcPts val="1655"/>
        </a:spcBef>
        <a:buFont typeface="Arial" panose="020B0604020202020204" pitchFamily="34" charset="0"/>
        <a:buChar char="•"/>
        <a:defRPr sz="6622" kern="1200">
          <a:solidFill>
            <a:schemeClr val="tx1"/>
          </a:solidFill>
          <a:latin typeface="+mn-lt"/>
          <a:ea typeface="+mn-ea"/>
          <a:cs typeface="+mn-cs"/>
        </a:defRPr>
      </a:lvl3pPr>
      <a:lvl4pPr marL="5298102"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4pPr>
      <a:lvl5pPr marL="681184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5pPr>
      <a:lvl6pPr marL="8325589"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6pPr>
      <a:lvl7pPr marL="9839333"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7pPr>
      <a:lvl8pPr marL="1135307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8pPr>
      <a:lvl9pPr marL="12866820"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9pPr>
    </p:bodyStyle>
    <p:otherStyle>
      <a:defPPr>
        <a:defRPr lang="en-US"/>
      </a:defPPr>
      <a:lvl1pPr marL="0" algn="l" defTabSz="3027487" rtl="0" eaLnBrk="1" latinLnBrk="0" hangingPunct="1">
        <a:defRPr sz="5960" kern="1200">
          <a:solidFill>
            <a:schemeClr val="tx1"/>
          </a:solidFill>
          <a:latin typeface="+mn-lt"/>
          <a:ea typeface="+mn-ea"/>
          <a:cs typeface="+mn-cs"/>
        </a:defRPr>
      </a:lvl1pPr>
      <a:lvl2pPr marL="1513743" algn="l" defTabSz="3027487" rtl="0" eaLnBrk="1" latinLnBrk="0" hangingPunct="1">
        <a:defRPr sz="5960" kern="1200">
          <a:solidFill>
            <a:schemeClr val="tx1"/>
          </a:solidFill>
          <a:latin typeface="+mn-lt"/>
          <a:ea typeface="+mn-ea"/>
          <a:cs typeface="+mn-cs"/>
        </a:defRPr>
      </a:lvl2pPr>
      <a:lvl3pPr marL="3027487" algn="l" defTabSz="3027487" rtl="0" eaLnBrk="1" latinLnBrk="0" hangingPunct="1">
        <a:defRPr sz="5960" kern="1200">
          <a:solidFill>
            <a:schemeClr val="tx1"/>
          </a:solidFill>
          <a:latin typeface="+mn-lt"/>
          <a:ea typeface="+mn-ea"/>
          <a:cs typeface="+mn-cs"/>
        </a:defRPr>
      </a:lvl3pPr>
      <a:lvl4pPr marL="4541230" algn="l" defTabSz="3027487" rtl="0" eaLnBrk="1" latinLnBrk="0" hangingPunct="1">
        <a:defRPr sz="5960" kern="1200">
          <a:solidFill>
            <a:schemeClr val="tx1"/>
          </a:solidFill>
          <a:latin typeface="+mn-lt"/>
          <a:ea typeface="+mn-ea"/>
          <a:cs typeface="+mn-cs"/>
        </a:defRPr>
      </a:lvl4pPr>
      <a:lvl5pPr marL="6054974" algn="l" defTabSz="3027487" rtl="0" eaLnBrk="1" latinLnBrk="0" hangingPunct="1">
        <a:defRPr sz="5960" kern="1200">
          <a:solidFill>
            <a:schemeClr val="tx1"/>
          </a:solidFill>
          <a:latin typeface="+mn-lt"/>
          <a:ea typeface="+mn-ea"/>
          <a:cs typeface="+mn-cs"/>
        </a:defRPr>
      </a:lvl5pPr>
      <a:lvl6pPr marL="7568717" algn="l" defTabSz="3027487" rtl="0" eaLnBrk="1" latinLnBrk="0" hangingPunct="1">
        <a:defRPr sz="5960" kern="1200">
          <a:solidFill>
            <a:schemeClr val="tx1"/>
          </a:solidFill>
          <a:latin typeface="+mn-lt"/>
          <a:ea typeface="+mn-ea"/>
          <a:cs typeface="+mn-cs"/>
        </a:defRPr>
      </a:lvl6pPr>
      <a:lvl7pPr marL="9082461" algn="l" defTabSz="3027487" rtl="0" eaLnBrk="1" latinLnBrk="0" hangingPunct="1">
        <a:defRPr sz="5960" kern="1200">
          <a:solidFill>
            <a:schemeClr val="tx1"/>
          </a:solidFill>
          <a:latin typeface="+mn-lt"/>
          <a:ea typeface="+mn-ea"/>
          <a:cs typeface="+mn-cs"/>
        </a:defRPr>
      </a:lvl7pPr>
      <a:lvl8pPr marL="10596204" algn="l" defTabSz="3027487" rtl="0" eaLnBrk="1" latinLnBrk="0" hangingPunct="1">
        <a:defRPr sz="5960" kern="1200">
          <a:solidFill>
            <a:schemeClr val="tx1"/>
          </a:solidFill>
          <a:latin typeface="+mn-lt"/>
          <a:ea typeface="+mn-ea"/>
          <a:cs typeface="+mn-cs"/>
        </a:defRPr>
      </a:lvl8pPr>
      <a:lvl9pPr marL="12109948" algn="l" defTabSz="3027487" rtl="0" eaLnBrk="1" latinLnBrk="0" hangingPunct="1">
        <a:defRPr sz="59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9.png"/><Relationship Id="rId18" Type="http://schemas.openxmlformats.org/officeDocument/2006/relationships/chart" Target="../charts/chart2.xml"/><Relationship Id="rId3" Type="http://schemas.openxmlformats.org/officeDocument/2006/relationships/image" Target="../media/image1.png"/><Relationship Id="rId7" Type="http://schemas.openxmlformats.org/officeDocument/2006/relationships/image" Target="../media/image5.jpg"/><Relationship Id="rId12" Type="http://schemas.openxmlformats.org/officeDocument/2006/relationships/image" Target="../media/image8.png"/><Relationship Id="rId17" Type="http://schemas.openxmlformats.org/officeDocument/2006/relationships/chart" Target="../charts/chart1.xml"/><Relationship Id="rId2" Type="http://schemas.openxmlformats.org/officeDocument/2006/relationships/notesSlide" Target="../notesSlides/notesSlide1.xml"/><Relationship Id="rId16"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4.jpg"/><Relationship Id="rId11" Type="http://schemas.microsoft.com/office/2007/relationships/hdphoto" Target="../media/hdphoto2.wdp"/><Relationship Id="rId5" Type="http://schemas.openxmlformats.org/officeDocument/2006/relationships/image" Target="../media/image3.png"/><Relationship Id="rId15" Type="http://schemas.openxmlformats.org/officeDocument/2006/relationships/image" Target="../media/image11.jpg"/><Relationship Id="rId10" Type="http://schemas.openxmlformats.org/officeDocument/2006/relationships/image" Target="../media/image7.png"/><Relationship Id="rId19" Type="http://schemas.openxmlformats.org/officeDocument/2006/relationships/image" Target="../media/image13.png"/><Relationship Id="rId4" Type="http://schemas.openxmlformats.org/officeDocument/2006/relationships/image" Target="../media/image2.jpg"/><Relationship Id="rId9" Type="http://schemas.microsoft.com/office/2007/relationships/hdphoto" Target="../media/hdphoto1.wdp"/><Relationship Id="rId1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1C5BE3-530E-4D83-A1BC-6C6EB034348D}"/>
              </a:ext>
            </a:extLst>
          </p:cNvPr>
          <p:cNvSpPr>
            <a:spLocks noGrp="1"/>
          </p:cNvSpPr>
          <p:nvPr>
            <p:ph type="ctrTitle"/>
          </p:nvPr>
        </p:nvSpPr>
        <p:spPr>
          <a:xfrm>
            <a:off x="5206997" y="805851"/>
            <a:ext cx="19646060" cy="1889372"/>
          </a:xfrm>
          <a:ln>
            <a:noFill/>
          </a:ln>
        </p:spPr>
        <p:txBody>
          <a:bodyPr>
            <a:normAutofit/>
          </a:bodyPr>
          <a:lstStyle/>
          <a:p>
            <a:r>
              <a:rPr lang="en-GB" sz="6000" b="1" dirty="0">
                <a:latin typeface="Times New Roman" panose="02020603050405020304" pitchFamily="18" charset="0"/>
                <a:cs typeface="Times New Roman" panose="02020603050405020304" pitchFamily="18" charset="0"/>
              </a:rPr>
              <a:t>Phytase activity during lactic acid fermentation: Kinetics and impact on protein solubility </a:t>
            </a:r>
          </a:p>
        </p:txBody>
      </p:sp>
      <p:sp>
        <p:nvSpPr>
          <p:cNvPr id="4" name="Sous-titre 2">
            <a:extLst>
              <a:ext uri="{FF2B5EF4-FFF2-40B4-BE49-F238E27FC236}">
                <a16:creationId xmlns:a16="http://schemas.microsoft.com/office/drawing/2014/main" id="{EEAC22BB-A933-4E96-889D-B50E2E3EE3BF}"/>
              </a:ext>
            </a:extLst>
          </p:cNvPr>
          <p:cNvSpPr txBox="1">
            <a:spLocks/>
          </p:cNvSpPr>
          <p:nvPr/>
        </p:nvSpPr>
        <p:spPr>
          <a:xfrm>
            <a:off x="242519" y="13259582"/>
            <a:ext cx="29749079" cy="6979404"/>
          </a:xfrm>
          <a:prstGeom prst="rect">
            <a:avLst/>
          </a:prstGeom>
          <a:ln>
            <a:solidFill>
              <a:srgbClr val="7030A0"/>
            </a:solidFill>
          </a:ln>
        </p:spPr>
        <p:txBody>
          <a:bodyPr vert="horz" lIns="91440" tIns="45720" rIns="91440" bIns="45720" rtlCol="0">
            <a:normAutofit/>
          </a:bodyPr>
          <a:lstStyle>
            <a:lvl1pPr marL="0" indent="0" algn="ctr" defTabSz="3027487" rtl="0" eaLnBrk="1" latinLnBrk="0" hangingPunct="1">
              <a:lnSpc>
                <a:spcPct val="90000"/>
              </a:lnSpc>
              <a:spcBef>
                <a:spcPts val="3311"/>
              </a:spcBef>
              <a:buFont typeface="Arial" panose="020B0604020202020204" pitchFamily="34" charset="0"/>
              <a:buNone/>
              <a:defRPr sz="7946" kern="1200">
                <a:solidFill>
                  <a:schemeClr val="tx1"/>
                </a:solidFill>
                <a:latin typeface="+mn-lt"/>
                <a:ea typeface="+mn-ea"/>
                <a:cs typeface="+mn-cs"/>
              </a:defRPr>
            </a:lvl1pPr>
            <a:lvl2pPr marL="1513743" indent="0" algn="ctr" defTabSz="3027487" rtl="0" eaLnBrk="1" latinLnBrk="0" hangingPunct="1">
              <a:lnSpc>
                <a:spcPct val="90000"/>
              </a:lnSpc>
              <a:spcBef>
                <a:spcPts val="1655"/>
              </a:spcBef>
              <a:buFont typeface="Arial" panose="020B0604020202020204" pitchFamily="34" charset="0"/>
              <a:buNone/>
              <a:defRPr sz="6622" kern="1200">
                <a:solidFill>
                  <a:schemeClr val="tx1"/>
                </a:solidFill>
                <a:latin typeface="+mn-lt"/>
                <a:ea typeface="+mn-ea"/>
                <a:cs typeface="+mn-cs"/>
              </a:defRPr>
            </a:lvl2pPr>
            <a:lvl3pPr marL="3027487" indent="0" algn="ctr" defTabSz="3027487" rtl="0" eaLnBrk="1" latinLnBrk="0" hangingPunct="1">
              <a:lnSpc>
                <a:spcPct val="90000"/>
              </a:lnSpc>
              <a:spcBef>
                <a:spcPts val="1655"/>
              </a:spcBef>
              <a:buFont typeface="Arial" panose="020B0604020202020204" pitchFamily="34" charset="0"/>
              <a:buNone/>
              <a:defRPr sz="5960" kern="1200">
                <a:solidFill>
                  <a:schemeClr val="tx1"/>
                </a:solidFill>
                <a:latin typeface="+mn-lt"/>
                <a:ea typeface="+mn-ea"/>
                <a:cs typeface="+mn-cs"/>
              </a:defRPr>
            </a:lvl3pPr>
            <a:lvl4pPr marL="4541230" indent="0" algn="ctr" defTabSz="3027487" rtl="0" eaLnBrk="1" latinLnBrk="0" hangingPunct="1">
              <a:lnSpc>
                <a:spcPct val="90000"/>
              </a:lnSpc>
              <a:spcBef>
                <a:spcPts val="1655"/>
              </a:spcBef>
              <a:buFont typeface="Arial" panose="020B0604020202020204" pitchFamily="34" charset="0"/>
              <a:buNone/>
              <a:defRPr sz="5297" kern="1200">
                <a:solidFill>
                  <a:schemeClr val="tx1"/>
                </a:solidFill>
                <a:latin typeface="+mn-lt"/>
                <a:ea typeface="+mn-ea"/>
                <a:cs typeface="+mn-cs"/>
              </a:defRPr>
            </a:lvl4pPr>
            <a:lvl5pPr marL="6054974" indent="0" algn="ctr" defTabSz="3027487" rtl="0" eaLnBrk="1" latinLnBrk="0" hangingPunct="1">
              <a:lnSpc>
                <a:spcPct val="90000"/>
              </a:lnSpc>
              <a:spcBef>
                <a:spcPts val="1655"/>
              </a:spcBef>
              <a:buFont typeface="Arial" panose="020B0604020202020204" pitchFamily="34" charset="0"/>
              <a:buNone/>
              <a:defRPr sz="5297" kern="1200">
                <a:solidFill>
                  <a:schemeClr val="tx1"/>
                </a:solidFill>
                <a:latin typeface="+mn-lt"/>
                <a:ea typeface="+mn-ea"/>
                <a:cs typeface="+mn-cs"/>
              </a:defRPr>
            </a:lvl5pPr>
            <a:lvl6pPr marL="7568717" indent="0" algn="ctr" defTabSz="3027487" rtl="0" eaLnBrk="1" latinLnBrk="0" hangingPunct="1">
              <a:lnSpc>
                <a:spcPct val="90000"/>
              </a:lnSpc>
              <a:spcBef>
                <a:spcPts val="1655"/>
              </a:spcBef>
              <a:buFont typeface="Arial" panose="020B0604020202020204" pitchFamily="34" charset="0"/>
              <a:buNone/>
              <a:defRPr sz="5297" kern="1200">
                <a:solidFill>
                  <a:schemeClr val="tx1"/>
                </a:solidFill>
                <a:latin typeface="+mn-lt"/>
                <a:ea typeface="+mn-ea"/>
                <a:cs typeface="+mn-cs"/>
              </a:defRPr>
            </a:lvl6pPr>
            <a:lvl7pPr marL="9082461" indent="0" algn="ctr" defTabSz="3027487" rtl="0" eaLnBrk="1" latinLnBrk="0" hangingPunct="1">
              <a:lnSpc>
                <a:spcPct val="90000"/>
              </a:lnSpc>
              <a:spcBef>
                <a:spcPts val="1655"/>
              </a:spcBef>
              <a:buFont typeface="Arial" panose="020B0604020202020204" pitchFamily="34" charset="0"/>
              <a:buNone/>
              <a:defRPr sz="5297" kern="1200">
                <a:solidFill>
                  <a:schemeClr val="tx1"/>
                </a:solidFill>
                <a:latin typeface="+mn-lt"/>
                <a:ea typeface="+mn-ea"/>
                <a:cs typeface="+mn-cs"/>
              </a:defRPr>
            </a:lvl7pPr>
            <a:lvl8pPr marL="10596204" indent="0" algn="ctr" defTabSz="3027487" rtl="0" eaLnBrk="1" latinLnBrk="0" hangingPunct="1">
              <a:lnSpc>
                <a:spcPct val="90000"/>
              </a:lnSpc>
              <a:spcBef>
                <a:spcPts val="1655"/>
              </a:spcBef>
              <a:buFont typeface="Arial" panose="020B0604020202020204" pitchFamily="34" charset="0"/>
              <a:buNone/>
              <a:defRPr sz="5297" kern="1200">
                <a:solidFill>
                  <a:schemeClr val="tx1"/>
                </a:solidFill>
                <a:latin typeface="+mn-lt"/>
                <a:ea typeface="+mn-ea"/>
                <a:cs typeface="+mn-cs"/>
              </a:defRPr>
            </a:lvl8pPr>
            <a:lvl9pPr marL="12109948" indent="0" algn="ctr" defTabSz="3027487" rtl="0" eaLnBrk="1" latinLnBrk="0" hangingPunct="1">
              <a:lnSpc>
                <a:spcPct val="90000"/>
              </a:lnSpc>
              <a:spcBef>
                <a:spcPts val="1655"/>
              </a:spcBef>
              <a:buFont typeface="Arial" panose="020B0604020202020204" pitchFamily="34" charset="0"/>
              <a:buNone/>
              <a:defRPr sz="5297" kern="1200">
                <a:solidFill>
                  <a:schemeClr val="tx1"/>
                </a:solidFill>
                <a:latin typeface="+mn-lt"/>
                <a:ea typeface="+mn-ea"/>
                <a:cs typeface="+mn-cs"/>
              </a:defRPr>
            </a:lvl9pPr>
          </a:lstStyle>
          <a:p>
            <a:endParaRPr lang="fr-FR" dirty="0"/>
          </a:p>
          <a:p>
            <a:endParaRPr lang="fr-FR" dirty="0"/>
          </a:p>
        </p:txBody>
      </p:sp>
      <p:sp>
        <p:nvSpPr>
          <p:cNvPr id="5" name="Sous-titre 2">
            <a:extLst>
              <a:ext uri="{FF2B5EF4-FFF2-40B4-BE49-F238E27FC236}">
                <a16:creationId xmlns:a16="http://schemas.microsoft.com/office/drawing/2014/main" id="{825D1B0A-8705-4C31-AB6E-C0BCE379E2B0}"/>
              </a:ext>
            </a:extLst>
          </p:cNvPr>
          <p:cNvSpPr txBox="1">
            <a:spLocks/>
          </p:cNvSpPr>
          <p:nvPr/>
        </p:nvSpPr>
        <p:spPr>
          <a:xfrm>
            <a:off x="242518" y="20316590"/>
            <a:ext cx="29790178" cy="15985176"/>
          </a:xfrm>
          <a:prstGeom prst="rect">
            <a:avLst/>
          </a:prstGeom>
          <a:ln>
            <a:solidFill>
              <a:srgbClr val="7030A0"/>
            </a:solidFill>
          </a:ln>
        </p:spPr>
        <p:txBody>
          <a:bodyPr vert="horz" lIns="91440" tIns="45720" rIns="91440" bIns="45720" rtlCol="0">
            <a:normAutofit/>
          </a:bodyPr>
          <a:lstStyle>
            <a:lvl1pPr marL="0" indent="0" algn="ctr" defTabSz="3027487" rtl="0" eaLnBrk="1" latinLnBrk="0" hangingPunct="1">
              <a:lnSpc>
                <a:spcPct val="90000"/>
              </a:lnSpc>
              <a:spcBef>
                <a:spcPts val="3311"/>
              </a:spcBef>
              <a:buFont typeface="Arial" panose="020B0604020202020204" pitchFamily="34" charset="0"/>
              <a:buNone/>
              <a:defRPr sz="7946" kern="1200">
                <a:solidFill>
                  <a:schemeClr val="tx1"/>
                </a:solidFill>
                <a:latin typeface="+mn-lt"/>
                <a:ea typeface="+mn-ea"/>
                <a:cs typeface="+mn-cs"/>
              </a:defRPr>
            </a:lvl1pPr>
            <a:lvl2pPr marL="1513743" indent="0" algn="ctr" defTabSz="3027487" rtl="0" eaLnBrk="1" latinLnBrk="0" hangingPunct="1">
              <a:lnSpc>
                <a:spcPct val="90000"/>
              </a:lnSpc>
              <a:spcBef>
                <a:spcPts val="1655"/>
              </a:spcBef>
              <a:buFont typeface="Arial" panose="020B0604020202020204" pitchFamily="34" charset="0"/>
              <a:buNone/>
              <a:defRPr sz="6622" kern="1200">
                <a:solidFill>
                  <a:schemeClr val="tx1"/>
                </a:solidFill>
                <a:latin typeface="+mn-lt"/>
                <a:ea typeface="+mn-ea"/>
                <a:cs typeface="+mn-cs"/>
              </a:defRPr>
            </a:lvl2pPr>
            <a:lvl3pPr marL="3027487" indent="0" algn="ctr" defTabSz="3027487" rtl="0" eaLnBrk="1" latinLnBrk="0" hangingPunct="1">
              <a:lnSpc>
                <a:spcPct val="90000"/>
              </a:lnSpc>
              <a:spcBef>
                <a:spcPts val="1655"/>
              </a:spcBef>
              <a:buFont typeface="Arial" panose="020B0604020202020204" pitchFamily="34" charset="0"/>
              <a:buNone/>
              <a:defRPr sz="5960" kern="1200">
                <a:solidFill>
                  <a:schemeClr val="tx1"/>
                </a:solidFill>
                <a:latin typeface="+mn-lt"/>
                <a:ea typeface="+mn-ea"/>
                <a:cs typeface="+mn-cs"/>
              </a:defRPr>
            </a:lvl3pPr>
            <a:lvl4pPr marL="4541230" indent="0" algn="ctr" defTabSz="3027487" rtl="0" eaLnBrk="1" latinLnBrk="0" hangingPunct="1">
              <a:lnSpc>
                <a:spcPct val="90000"/>
              </a:lnSpc>
              <a:spcBef>
                <a:spcPts val="1655"/>
              </a:spcBef>
              <a:buFont typeface="Arial" panose="020B0604020202020204" pitchFamily="34" charset="0"/>
              <a:buNone/>
              <a:defRPr sz="5297" kern="1200">
                <a:solidFill>
                  <a:schemeClr val="tx1"/>
                </a:solidFill>
                <a:latin typeface="+mn-lt"/>
                <a:ea typeface="+mn-ea"/>
                <a:cs typeface="+mn-cs"/>
              </a:defRPr>
            </a:lvl4pPr>
            <a:lvl5pPr marL="6054974" indent="0" algn="ctr" defTabSz="3027487" rtl="0" eaLnBrk="1" latinLnBrk="0" hangingPunct="1">
              <a:lnSpc>
                <a:spcPct val="90000"/>
              </a:lnSpc>
              <a:spcBef>
                <a:spcPts val="1655"/>
              </a:spcBef>
              <a:buFont typeface="Arial" panose="020B0604020202020204" pitchFamily="34" charset="0"/>
              <a:buNone/>
              <a:defRPr sz="5297" kern="1200">
                <a:solidFill>
                  <a:schemeClr val="tx1"/>
                </a:solidFill>
                <a:latin typeface="+mn-lt"/>
                <a:ea typeface="+mn-ea"/>
                <a:cs typeface="+mn-cs"/>
              </a:defRPr>
            </a:lvl5pPr>
            <a:lvl6pPr marL="7568717" indent="0" algn="ctr" defTabSz="3027487" rtl="0" eaLnBrk="1" latinLnBrk="0" hangingPunct="1">
              <a:lnSpc>
                <a:spcPct val="90000"/>
              </a:lnSpc>
              <a:spcBef>
                <a:spcPts val="1655"/>
              </a:spcBef>
              <a:buFont typeface="Arial" panose="020B0604020202020204" pitchFamily="34" charset="0"/>
              <a:buNone/>
              <a:defRPr sz="5297" kern="1200">
                <a:solidFill>
                  <a:schemeClr val="tx1"/>
                </a:solidFill>
                <a:latin typeface="+mn-lt"/>
                <a:ea typeface="+mn-ea"/>
                <a:cs typeface="+mn-cs"/>
              </a:defRPr>
            </a:lvl6pPr>
            <a:lvl7pPr marL="9082461" indent="0" algn="ctr" defTabSz="3027487" rtl="0" eaLnBrk="1" latinLnBrk="0" hangingPunct="1">
              <a:lnSpc>
                <a:spcPct val="90000"/>
              </a:lnSpc>
              <a:spcBef>
                <a:spcPts val="1655"/>
              </a:spcBef>
              <a:buFont typeface="Arial" panose="020B0604020202020204" pitchFamily="34" charset="0"/>
              <a:buNone/>
              <a:defRPr sz="5297" kern="1200">
                <a:solidFill>
                  <a:schemeClr val="tx1"/>
                </a:solidFill>
                <a:latin typeface="+mn-lt"/>
                <a:ea typeface="+mn-ea"/>
                <a:cs typeface="+mn-cs"/>
              </a:defRPr>
            </a:lvl7pPr>
            <a:lvl8pPr marL="10596204" indent="0" algn="ctr" defTabSz="3027487" rtl="0" eaLnBrk="1" latinLnBrk="0" hangingPunct="1">
              <a:lnSpc>
                <a:spcPct val="90000"/>
              </a:lnSpc>
              <a:spcBef>
                <a:spcPts val="1655"/>
              </a:spcBef>
              <a:buFont typeface="Arial" panose="020B0604020202020204" pitchFamily="34" charset="0"/>
              <a:buNone/>
              <a:defRPr sz="5297" kern="1200">
                <a:solidFill>
                  <a:schemeClr val="tx1"/>
                </a:solidFill>
                <a:latin typeface="+mn-lt"/>
                <a:ea typeface="+mn-ea"/>
                <a:cs typeface="+mn-cs"/>
              </a:defRPr>
            </a:lvl8pPr>
            <a:lvl9pPr marL="12109948" indent="0" algn="ctr" defTabSz="3027487" rtl="0" eaLnBrk="1" latinLnBrk="0" hangingPunct="1">
              <a:lnSpc>
                <a:spcPct val="90000"/>
              </a:lnSpc>
              <a:spcBef>
                <a:spcPts val="1655"/>
              </a:spcBef>
              <a:buFont typeface="Arial" panose="020B0604020202020204" pitchFamily="34" charset="0"/>
              <a:buNone/>
              <a:defRPr sz="5297" kern="1200">
                <a:solidFill>
                  <a:schemeClr val="tx1"/>
                </a:solidFill>
                <a:latin typeface="+mn-lt"/>
                <a:ea typeface="+mn-ea"/>
                <a:cs typeface="+mn-cs"/>
              </a:defRPr>
            </a:lvl9pPr>
          </a:lstStyle>
          <a:p>
            <a:endParaRPr lang="fr-FR" dirty="0"/>
          </a:p>
          <a:p>
            <a:endParaRPr lang="fr-FR" dirty="0"/>
          </a:p>
          <a:p>
            <a:endParaRPr lang="fr-FR" dirty="0"/>
          </a:p>
          <a:p>
            <a:endParaRPr lang="fr-FR" dirty="0"/>
          </a:p>
          <a:p>
            <a:r>
              <a:rPr lang="fr-FR" dirty="0"/>
              <a:t> </a:t>
            </a:r>
          </a:p>
        </p:txBody>
      </p:sp>
      <p:pic>
        <p:nvPicPr>
          <p:cNvPr id="11" name="Image 10">
            <a:extLst>
              <a:ext uri="{FF2B5EF4-FFF2-40B4-BE49-F238E27FC236}">
                <a16:creationId xmlns:a16="http://schemas.microsoft.com/office/drawing/2014/main" id="{0EA6AB22-4EAD-4FFE-9FC2-3B566D7CF8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392" y="290778"/>
            <a:ext cx="4919497" cy="1889372"/>
          </a:xfrm>
          <a:prstGeom prst="rect">
            <a:avLst/>
          </a:prstGeom>
        </p:spPr>
      </p:pic>
      <p:pic>
        <p:nvPicPr>
          <p:cNvPr id="15" name="Image 14">
            <a:extLst>
              <a:ext uri="{FF2B5EF4-FFF2-40B4-BE49-F238E27FC236}">
                <a16:creationId xmlns:a16="http://schemas.microsoft.com/office/drawing/2014/main" id="{033B3AD1-596F-4EB8-A611-B418FAB0DC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702" y="3287106"/>
            <a:ext cx="6373368" cy="2380488"/>
          </a:xfrm>
          <a:prstGeom prst="rect">
            <a:avLst/>
          </a:prstGeom>
        </p:spPr>
      </p:pic>
      <p:sp>
        <p:nvSpPr>
          <p:cNvPr id="16" name="ZoneTexte 15">
            <a:extLst>
              <a:ext uri="{FF2B5EF4-FFF2-40B4-BE49-F238E27FC236}">
                <a16:creationId xmlns:a16="http://schemas.microsoft.com/office/drawing/2014/main" id="{2FA067D7-DCFF-4604-B595-9DEB1A10B6CA}"/>
              </a:ext>
            </a:extLst>
          </p:cNvPr>
          <p:cNvSpPr txBox="1"/>
          <p:nvPr/>
        </p:nvSpPr>
        <p:spPr>
          <a:xfrm>
            <a:off x="6100889" y="3408834"/>
            <a:ext cx="17638853" cy="769441"/>
          </a:xfrm>
          <a:prstGeom prst="rect">
            <a:avLst/>
          </a:prstGeom>
          <a:noFill/>
        </p:spPr>
        <p:txBody>
          <a:bodyPr wrap="square" rtlCol="0">
            <a:spAutoFit/>
          </a:bodyPr>
          <a:lstStyle/>
          <a:p>
            <a:pPr algn="ctr"/>
            <a:r>
              <a:rPr lang="fr-FR" sz="4400" b="1" i="1" dirty="0">
                <a:latin typeface="Times New Roman" panose="02020603050405020304" pitchFamily="18" charset="0"/>
                <a:cs typeface="Times New Roman" panose="02020603050405020304" pitchFamily="18" charset="0"/>
              </a:rPr>
              <a:t>Pereyron Valentin</a:t>
            </a:r>
            <a:r>
              <a:rPr lang="fr-FR" sz="4400" b="1" i="1" baseline="30000" dirty="0">
                <a:latin typeface="Times New Roman" panose="02020603050405020304" pitchFamily="18" charset="0"/>
                <a:cs typeface="Times New Roman" panose="02020603050405020304" pitchFamily="18" charset="0"/>
              </a:rPr>
              <a:t>1</a:t>
            </a:r>
            <a:r>
              <a:rPr lang="fr-FR" sz="4400" b="1" i="1" dirty="0">
                <a:latin typeface="Times New Roman" panose="02020603050405020304" pitchFamily="18" charset="0"/>
                <a:cs typeface="Times New Roman" panose="02020603050405020304" pitchFamily="18" charset="0"/>
              </a:rPr>
              <a:t>, Saurel Rémi</a:t>
            </a:r>
            <a:r>
              <a:rPr lang="fr-FR" sz="4400" b="1" i="1" baseline="30000" dirty="0">
                <a:latin typeface="Times New Roman" panose="02020603050405020304" pitchFamily="18" charset="0"/>
                <a:cs typeface="Times New Roman" panose="02020603050405020304" pitchFamily="18" charset="0"/>
              </a:rPr>
              <a:t>1</a:t>
            </a:r>
            <a:r>
              <a:rPr lang="fr-FR" sz="4400" b="1" i="1" dirty="0">
                <a:latin typeface="Times New Roman" panose="02020603050405020304" pitchFamily="18" charset="0"/>
                <a:cs typeface="Times New Roman" panose="02020603050405020304" pitchFamily="18" charset="0"/>
              </a:rPr>
              <a:t> , Husson Florence</a:t>
            </a:r>
            <a:r>
              <a:rPr lang="fr-FR" sz="4400" b="1" i="1" baseline="30000" dirty="0">
                <a:latin typeface="Times New Roman" panose="02020603050405020304" pitchFamily="18" charset="0"/>
                <a:cs typeface="Times New Roman" panose="02020603050405020304" pitchFamily="18" charset="0"/>
              </a:rPr>
              <a:t>1</a:t>
            </a:r>
            <a:r>
              <a:rPr lang="fr-FR" sz="4400" b="1" i="1" dirty="0">
                <a:latin typeface="Times New Roman" panose="02020603050405020304" pitchFamily="18" charset="0"/>
                <a:cs typeface="Times New Roman" panose="02020603050405020304" pitchFamily="18" charset="0"/>
              </a:rPr>
              <a:t> </a:t>
            </a:r>
          </a:p>
        </p:txBody>
      </p:sp>
      <p:sp>
        <p:nvSpPr>
          <p:cNvPr id="17" name="ZoneTexte 16">
            <a:extLst>
              <a:ext uri="{FF2B5EF4-FFF2-40B4-BE49-F238E27FC236}">
                <a16:creationId xmlns:a16="http://schemas.microsoft.com/office/drawing/2014/main" id="{763E6BF8-F7A6-486B-AFEE-0D7BE47583FF}"/>
              </a:ext>
            </a:extLst>
          </p:cNvPr>
          <p:cNvSpPr txBox="1"/>
          <p:nvPr/>
        </p:nvSpPr>
        <p:spPr>
          <a:xfrm>
            <a:off x="6210601" y="4454417"/>
            <a:ext cx="17638853" cy="646331"/>
          </a:xfrm>
          <a:prstGeom prst="rect">
            <a:avLst/>
          </a:prstGeom>
          <a:noFill/>
        </p:spPr>
        <p:txBody>
          <a:bodyPr wrap="square" rtlCol="0">
            <a:spAutoFit/>
          </a:bodyPr>
          <a:lstStyle/>
          <a:p>
            <a:pPr algn="ctr"/>
            <a:r>
              <a:rPr lang="fr-FR" sz="3600" i="1" baseline="30000" dirty="0">
                <a:latin typeface="Times New Roman" panose="02020603050405020304" pitchFamily="18" charset="0"/>
                <a:cs typeface="Times New Roman" panose="02020603050405020304" pitchFamily="18" charset="0"/>
              </a:rPr>
              <a:t>1</a:t>
            </a:r>
            <a:r>
              <a:rPr lang="fr-FR" sz="3600" i="1" dirty="0">
                <a:latin typeface="Times New Roman" panose="02020603050405020304" pitchFamily="18" charset="0"/>
                <a:cs typeface="Times New Roman" panose="02020603050405020304" pitchFamily="18" charset="0"/>
              </a:rPr>
              <a:t>UMR PAM, Institut Agro DIJON, INRAE, 1 Esp. Erasme 21000 DIJON</a:t>
            </a:r>
            <a:endParaRPr lang="fr-FR" sz="3600" b="1" dirty="0">
              <a:latin typeface="Times New Roman" panose="02020603050405020304" pitchFamily="18" charset="0"/>
              <a:cs typeface="Times New Roman" panose="02020603050405020304" pitchFamily="18" charset="0"/>
            </a:endParaRPr>
          </a:p>
        </p:txBody>
      </p:sp>
      <p:grpSp>
        <p:nvGrpSpPr>
          <p:cNvPr id="21" name="Groupe 20">
            <a:extLst>
              <a:ext uri="{FF2B5EF4-FFF2-40B4-BE49-F238E27FC236}">
                <a16:creationId xmlns:a16="http://schemas.microsoft.com/office/drawing/2014/main" id="{DDD22250-9A1F-41C5-89A7-1CBEA14540AE}"/>
              </a:ext>
            </a:extLst>
          </p:cNvPr>
          <p:cNvGrpSpPr/>
          <p:nvPr/>
        </p:nvGrpSpPr>
        <p:grpSpPr>
          <a:xfrm>
            <a:off x="242519" y="5930975"/>
            <a:ext cx="29749079" cy="7127401"/>
            <a:chOff x="395079" y="5930975"/>
            <a:chExt cx="29749079" cy="7127401"/>
          </a:xfrm>
        </p:grpSpPr>
        <p:sp>
          <p:nvSpPr>
            <p:cNvPr id="19" name="Rectangle 18">
              <a:extLst>
                <a:ext uri="{FF2B5EF4-FFF2-40B4-BE49-F238E27FC236}">
                  <a16:creationId xmlns:a16="http://schemas.microsoft.com/office/drawing/2014/main" id="{C9714C9D-7FEB-4637-9DB3-86A9662BC790}"/>
                </a:ext>
              </a:extLst>
            </p:cNvPr>
            <p:cNvSpPr/>
            <p:nvPr/>
          </p:nvSpPr>
          <p:spPr>
            <a:xfrm>
              <a:off x="395079" y="5930975"/>
              <a:ext cx="29749079" cy="7127401"/>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ZoneTexte 19">
              <a:extLst>
                <a:ext uri="{FF2B5EF4-FFF2-40B4-BE49-F238E27FC236}">
                  <a16:creationId xmlns:a16="http://schemas.microsoft.com/office/drawing/2014/main" id="{86001D5A-5BD7-4DF4-BA27-1969AB7A5956}"/>
                </a:ext>
              </a:extLst>
            </p:cNvPr>
            <p:cNvSpPr txBox="1"/>
            <p:nvPr/>
          </p:nvSpPr>
          <p:spPr>
            <a:xfrm>
              <a:off x="395079" y="5930975"/>
              <a:ext cx="5238751" cy="923330"/>
            </a:xfrm>
            <a:prstGeom prst="rect">
              <a:avLst/>
            </a:prstGeom>
            <a:solidFill>
              <a:srgbClr val="7030A0"/>
            </a:solidFill>
            <a:ln>
              <a:solidFill>
                <a:srgbClr val="7030A0"/>
              </a:solidFill>
            </a:ln>
          </p:spPr>
          <p:txBody>
            <a:bodyPr wrap="square" rtlCol="0">
              <a:spAutoFit/>
            </a:bodyPr>
            <a:lstStyle/>
            <a:p>
              <a:pPr algn="ctr"/>
              <a:r>
                <a:rPr lang="fr-FR" sz="5400" dirty="0">
                  <a:solidFill>
                    <a:schemeClr val="bg1"/>
                  </a:solidFill>
                </a:rPr>
                <a:t>Introduction </a:t>
              </a:r>
            </a:p>
          </p:txBody>
        </p:sp>
      </p:grpSp>
      <p:sp>
        <p:nvSpPr>
          <p:cNvPr id="22" name="ZoneTexte 21">
            <a:extLst>
              <a:ext uri="{FF2B5EF4-FFF2-40B4-BE49-F238E27FC236}">
                <a16:creationId xmlns:a16="http://schemas.microsoft.com/office/drawing/2014/main" id="{FF724DCF-2C37-4EFA-BA6B-133383115C4E}"/>
              </a:ext>
            </a:extLst>
          </p:cNvPr>
          <p:cNvSpPr txBox="1"/>
          <p:nvPr/>
        </p:nvSpPr>
        <p:spPr>
          <a:xfrm>
            <a:off x="242518" y="13259582"/>
            <a:ext cx="7780605" cy="923330"/>
          </a:xfrm>
          <a:prstGeom prst="rect">
            <a:avLst/>
          </a:prstGeom>
          <a:solidFill>
            <a:srgbClr val="7030A0"/>
          </a:solidFill>
          <a:ln>
            <a:solidFill>
              <a:srgbClr val="7030A0"/>
            </a:solidFill>
          </a:ln>
        </p:spPr>
        <p:txBody>
          <a:bodyPr wrap="square" rtlCol="0">
            <a:spAutoFit/>
          </a:bodyPr>
          <a:lstStyle/>
          <a:p>
            <a:pPr algn="ctr"/>
            <a:r>
              <a:rPr lang="en-GB" sz="5400" dirty="0">
                <a:solidFill>
                  <a:schemeClr val="bg1"/>
                </a:solidFill>
              </a:rPr>
              <a:t>Experimental</a:t>
            </a:r>
            <a:r>
              <a:rPr lang="fr-FR" sz="5400" dirty="0">
                <a:solidFill>
                  <a:schemeClr val="bg1"/>
                </a:solidFill>
              </a:rPr>
              <a:t> design </a:t>
            </a:r>
          </a:p>
        </p:txBody>
      </p:sp>
      <p:sp>
        <p:nvSpPr>
          <p:cNvPr id="23" name="ZoneTexte 22">
            <a:extLst>
              <a:ext uri="{FF2B5EF4-FFF2-40B4-BE49-F238E27FC236}">
                <a16:creationId xmlns:a16="http://schemas.microsoft.com/office/drawing/2014/main" id="{4CB702CD-6523-4200-B8A9-1BC880D43DFA}"/>
              </a:ext>
            </a:extLst>
          </p:cNvPr>
          <p:cNvSpPr txBox="1"/>
          <p:nvPr/>
        </p:nvSpPr>
        <p:spPr>
          <a:xfrm>
            <a:off x="242517" y="20382276"/>
            <a:ext cx="7780605" cy="923330"/>
          </a:xfrm>
          <a:prstGeom prst="rect">
            <a:avLst/>
          </a:prstGeom>
          <a:solidFill>
            <a:srgbClr val="7030A0"/>
          </a:solidFill>
          <a:ln>
            <a:solidFill>
              <a:srgbClr val="7030A0"/>
            </a:solidFill>
          </a:ln>
        </p:spPr>
        <p:txBody>
          <a:bodyPr wrap="square" rtlCol="0">
            <a:spAutoFit/>
          </a:bodyPr>
          <a:lstStyle/>
          <a:p>
            <a:pPr algn="ctr"/>
            <a:r>
              <a:rPr lang="en-GB" sz="5400" dirty="0">
                <a:solidFill>
                  <a:schemeClr val="bg1"/>
                </a:solidFill>
                <a:latin typeface="Times New Roman" panose="02020603050405020304" pitchFamily="18" charset="0"/>
                <a:cs typeface="Times New Roman" panose="02020603050405020304" pitchFamily="18" charset="0"/>
              </a:rPr>
              <a:t>Results</a:t>
            </a:r>
          </a:p>
        </p:txBody>
      </p:sp>
      <p:grpSp>
        <p:nvGrpSpPr>
          <p:cNvPr id="27" name="Groupe 26">
            <a:extLst>
              <a:ext uri="{FF2B5EF4-FFF2-40B4-BE49-F238E27FC236}">
                <a16:creationId xmlns:a16="http://schemas.microsoft.com/office/drawing/2014/main" id="{92CFB38D-220F-4418-B469-EBF58D2325A5}"/>
              </a:ext>
            </a:extLst>
          </p:cNvPr>
          <p:cNvGrpSpPr/>
          <p:nvPr/>
        </p:nvGrpSpPr>
        <p:grpSpPr>
          <a:xfrm>
            <a:off x="242517" y="36575826"/>
            <a:ext cx="16580130" cy="4679911"/>
            <a:chOff x="283613" y="36995931"/>
            <a:chExt cx="16580130" cy="4518212"/>
          </a:xfrm>
        </p:grpSpPr>
        <p:sp>
          <p:nvSpPr>
            <p:cNvPr id="7" name="Sous-titre 2">
              <a:extLst>
                <a:ext uri="{FF2B5EF4-FFF2-40B4-BE49-F238E27FC236}">
                  <a16:creationId xmlns:a16="http://schemas.microsoft.com/office/drawing/2014/main" id="{96193C58-E3B9-4D1B-BB92-C1C3996BDE95}"/>
                </a:ext>
              </a:extLst>
            </p:cNvPr>
            <p:cNvSpPr txBox="1">
              <a:spLocks/>
            </p:cNvSpPr>
            <p:nvPr/>
          </p:nvSpPr>
          <p:spPr>
            <a:xfrm>
              <a:off x="283613" y="36995931"/>
              <a:ext cx="16580130" cy="4518212"/>
            </a:xfrm>
            <a:prstGeom prst="rect">
              <a:avLst/>
            </a:prstGeom>
            <a:ln>
              <a:solidFill>
                <a:srgbClr val="7030A0"/>
              </a:solidFill>
            </a:ln>
          </p:spPr>
          <p:txBody>
            <a:bodyPr vert="horz" lIns="91440" tIns="45720" rIns="91440" bIns="45720" rtlCol="0">
              <a:normAutofit/>
            </a:bodyPr>
            <a:lstStyle>
              <a:lvl1pPr marL="0" indent="0" algn="ctr" defTabSz="3027487" rtl="0" eaLnBrk="1" latinLnBrk="0" hangingPunct="1">
                <a:lnSpc>
                  <a:spcPct val="90000"/>
                </a:lnSpc>
                <a:spcBef>
                  <a:spcPts val="3311"/>
                </a:spcBef>
                <a:buFont typeface="Arial" panose="020B0604020202020204" pitchFamily="34" charset="0"/>
                <a:buNone/>
                <a:defRPr sz="7946" kern="1200">
                  <a:solidFill>
                    <a:schemeClr val="tx1"/>
                  </a:solidFill>
                  <a:latin typeface="+mn-lt"/>
                  <a:ea typeface="+mn-ea"/>
                  <a:cs typeface="+mn-cs"/>
                </a:defRPr>
              </a:lvl1pPr>
              <a:lvl2pPr marL="1513743" indent="0" algn="ctr" defTabSz="3027487" rtl="0" eaLnBrk="1" latinLnBrk="0" hangingPunct="1">
                <a:lnSpc>
                  <a:spcPct val="90000"/>
                </a:lnSpc>
                <a:spcBef>
                  <a:spcPts val="1655"/>
                </a:spcBef>
                <a:buFont typeface="Arial" panose="020B0604020202020204" pitchFamily="34" charset="0"/>
                <a:buNone/>
                <a:defRPr sz="6622" kern="1200">
                  <a:solidFill>
                    <a:schemeClr val="tx1"/>
                  </a:solidFill>
                  <a:latin typeface="+mn-lt"/>
                  <a:ea typeface="+mn-ea"/>
                  <a:cs typeface="+mn-cs"/>
                </a:defRPr>
              </a:lvl2pPr>
              <a:lvl3pPr marL="3027487" indent="0" algn="ctr" defTabSz="3027487" rtl="0" eaLnBrk="1" latinLnBrk="0" hangingPunct="1">
                <a:lnSpc>
                  <a:spcPct val="90000"/>
                </a:lnSpc>
                <a:spcBef>
                  <a:spcPts val="1655"/>
                </a:spcBef>
                <a:buFont typeface="Arial" panose="020B0604020202020204" pitchFamily="34" charset="0"/>
                <a:buNone/>
                <a:defRPr sz="5960" kern="1200">
                  <a:solidFill>
                    <a:schemeClr val="tx1"/>
                  </a:solidFill>
                  <a:latin typeface="+mn-lt"/>
                  <a:ea typeface="+mn-ea"/>
                  <a:cs typeface="+mn-cs"/>
                </a:defRPr>
              </a:lvl3pPr>
              <a:lvl4pPr marL="4541230" indent="0" algn="ctr" defTabSz="3027487" rtl="0" eaLnBrk="1" latinLnBrk="0" hangingPunct="1">
                <a:lnSpc>
                  <a:spcPct val="90000"/>
                </a:lnSpc>
                <a:spcBef>
                  <a:spcPts val="1655"/>
                </a:spcBef>
                <a:buFont typeface="Arial" panose="020B0604020202020204" pitchFamily="34" charset="0"/>
                <a:buNone/>
                <a:defRPr sz="5297" kern="1200">
                  <a:solidFill>
                    <a:schemeClr val="tx1"/>
                  </a:solidFill>
                  <a:latin typeface="+mn-lt"/>
                  <a:ea typeface="+mn-ea"/>
                  <a:cs typeface="+mn-cs"/>
                </a:defRPr>
              </a:lvl4pPr>
              <a:lvl5pPr marL="6054974" indent="0" algn="ctr" defTabSz="3027487" rtl="0" eaLnBrk="1" latinLnBrk="0" hangingPunct="1">
                <a:lnSpc>
                  <a:spcPct val="90000"/>
                </a:lnSpc>
                <a:spcBef>
                  <a:spcPts val="1655"/>
                </a:spcBef>
                <a:buFont typeface="Arial" panose="020B0604020202020204" pitchFamily="34" charset="0"/>
                <a:buNone/>
                <a:defRPr sz="5297" kern="1200">
                  <a:solidFill>
                    <a:schemeClr val="tx1"/>
                  </a:solidFill>
                  <a:latin typeface="+mn-lt"/>
                  <a:ea typeface="+mn-ea"/>
                  <a:cs typeface="+mn-cs"/>
                </a:defRPr>
              </a:lvl5pPr>
              <a:lvl6pPr marL="7568717" indent="0" algn="ctr" defTabSz="3027487" rtl="0" eaLnBrk="1" latinLnBrk="0" hangingPunct="1">
                <a:lnSpc>
                  <a:spcPct val="90000"/>
                </a:lnSpc>
                <a:spcBef>
                  <a:spcPts val="1655"/>
                </a:spcBef>
                <a:buFont typeface="Arial" panose="020B0604020202020204" pitchFamily="34" charset="0"/>
                <a:buNone/>
                <a:defRPr sz="5297" kern="1200">
                  <a:solidFill>
                    <a:schemeClr val="tx1"/>
                  </a:solidFill>
                  <a:latin typeface="+mn-lt"/>
                  <a:ea typeface="+mn-ea"/>
                  <a:cs typeface="+mn-cs"/>
                </a:defRPr>
              </a:lvl6pPr>
              <a:lvl7pPr marL="9082461" indent="0" algn="ctr" defTabSz="3027487" rtl="0" eaLnBrk="1" latinLnBrk="0" hangingPunct="1">
                <a:lnSpc>
                  <a:spcPct val="90000"/>
                </a:lnSpc>
                <a:spcBef>
                  <a:spcPts val="1655"/>
                </a:spcBef>
                <a:buFont typeface="Arial" panose="020B0604020202020204" pitchFamily="34" charset="0"/>
                <a:buNone/>
                <a:defRPr sz="5297" kern="1200">
                  <a:solidFill>
                    <a:schemeClr val="tx1"/>
                  </a:solidFill>
                  <a:latin typeface="+mn-lt"/>
                  <a:ea typeface="+mn-ea"/>
                  <a:cs typeface="+mn-cs"/>
                </a:defRPr>
              </a:lvl7pPr>
              <a:lvl8pPr marL="10596204" indent="0" algn="ctr" defTabSz="3027487" rtl="0" eaLnBrk="1" latinLnBrk="0" hangingPunct="1">
                <a:lnSpc>
                  <a:spcPct val="90000"/>
                </a:lnSpc>
                <a:spcBef>
                  <a:spcPts val="1655"/>
                </a:spcBef>
                <a:buFont typeface="Arial" panose="020B0604020202020204" pitchFamily="34" charset="0"/>
                <a:buNone/>
                <a:defRPr sz="5297" kern="1200">
                  <a:solidFill>
                    <a:schemeClr val="tx1"/>
                  </a:solidFill>
                  <a:latin typeface="+mn-lt"/>
                  <a:ea typeface="+mn-ea"/>
                  <a:cs typeface="+mn-cs"/>
                </a:defRPr>
              </a:lvl8pPr>
              <a:lvl9pPr marL="12109948" indent="0" algn="ctr" defTabSz="3027487" rtl="0" eaLnBrk="1" latinLnBrk="0" hangingPunct="1">
                <a:lnSpc>
                  <a:spcPct val="90000"/>
                </a:lnSpc>
                <a:spcBef>
                  <a:spcPts val="1655"/>
                </a:spcBef>
                <a:buFont typeface="Arial" panose="020B0604020202020204" pitchFamily="34" charset="0"/>
                <a:buNone/>
                <a:defRPr sz="5297" kern="1200">
                  <a:solidFill>
                    <a:schemeClr val="tx1"/>
                  </a:solidFill>
                  <a:latin typeface="+mn-lt"/>
                  <a:ea typeface="+mn-ea"/>
                  <a:cs typeface="+mn-cs"/>
                </a:defRPr>
              </a:lvl9pPr>
            </a:lstStyle>
            <a:p>
              <a:endParaRPr lang="fr-FR" dirty="0"/>
            </a:p>
            <a:p>
              <a:endParaRPr lang="fr-FR" dirty="0"/>
            </a:p>
          </p:txBody>
        </p:sp>
        <p:sp>
          <p:nvSpPr>
            <p:cNvPr id="26" name="ZoneTexte 25">
              <a:extLst>
                <a:ext uri="{FF2B5EF4-FFF2-40B4-BE49-F238E27FC236}">
                  <a16:creationId xmlns:a16="http://schemas.microsoft.com/office/drawing/2014/main" id="{3D955511-2D70-44BD-B60E-3FCB11F91E36}"/>
                </a:ext>
              </a:extLst>
            </p:cNvPr>
            <p:cNvSpPr txBox="1"/>
            <p:nvPr/>
          </p:nvSpPr>
          <p:spPr>
            <a:xfrm>
              <a:off x="283614" y="36995931"/>
              <a:ext cx="5926988" cy="838111"/>
            </a:xfrm>
            <a:prstGeom prst="rect">
              <a:avLst/>
            </a:prstGeom>
            <a:solidFill>
              <a:srgbClr val="7030A0"/>
            </a:solidFill>
            <a:ln>
              <a:solidFill>
                <a:srgbClr val="7030A0"/>
              </a:solidFill>
            </a:ln>
          </p:spPr>
          <p:txBody>
            <a:bodyPr wrap="square" rtlCol="0">
              <a:spAutoFit/>
            </a:bodyPr>
            <a:lstStyle/>
            <a:p>
              <a:pPr algn="ctr"/>
              <a:r>
                <a:rPr lang="fr-FR" sz="4000" dirty="0">
                  <a:solidFill>
                    <a:schemeClr val="bg1"/>
                  </a:solidFill>
                  <a:latin typeface="Times New Roman" panose="02020603050405020304" pitchFamily="18" charset="0"/>
                  <a:cs typeface="Times New Roman" panose="02020603050405020304" pitchFamily="18" charset="0"/>
                </a:rPr>
                <a:t>Conclusion/Discussion</a:t>
              </a:r>
            </a:p>
          </p:txBody>
        </p:sp>
      </p:grpSp>
      <p:grpSp>
        <p:nvGrpSpPr>
          <p:cNvPr id="41" name="Groupe 40">
            <a:extLst>
              <a:ext uri="{FF2B5EF4-FFF2-40B4-BE49-F238E27FC236}">
                <a16:creationId xmlns:a16="http://schemas.microsoft.com/office/drawing/2014/main" id="{F686C24C-AF20-47B0-802F-C991F3834F79}"/>
              </a:ext>
            </a:extLst>
          </p:cNvPr>
          <p:cNvGrpSpPr/>
          <p:nvPr/>
        </p:nvGrpSpPr>
        <p:grpSpPr>
          <a:xfrm>
            <a:off x="17539216" y="40311829"/>
            <a:ext cx="11073376" cy="960114"/>
            <a:chOff x="17668695" y="39346987"/>
            <a:chExt cx="11073376" cy="960114"/>
          </a:xfrm>
        </p:grpSpPr>
        <p:pic>
          <p:nvPicPr>
            <p:cNvPr id="24" name="Picture 2" descr="Agence nationale de la recherche — Wikipédia">
              <a:extLst>
                <a:ext uri="{FF2B5EF4-FFF2-40B4-BE49-F238E27FC236}">
                  <a16:creationId xmlns:a16="http://schemas.microsoft.com/office/drawing/2014/main" id="{0A3E240F-F38C-441B-9E07-8294177A6D2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732039" y="39523281"/>
              <a:ext cx="1629097" cy="666573"/>
            </a:xfrm>
            <a:prstGeom prst="rect">
              <a:avLst/>
            </a:prstGeom>
            <a:noFill/>
            <a:extLst>
              <a:ext uri="{909E8E84-426E-40DD-AFC4-6F175D3DCCD1}">
                <a14:hiddenFill xmlns:a14="http://schemas.microsoft.com/office/drawing/2010/main">
                  <a:solidFill>
                    <a:srgbClr val="FFFFFF"/>
                  </a:solidFill>
                </a14:hiddenFill>
              </a:ext>
            </a:extLst>
          </p:spPr>
        </p:pic>
        <p:sp>
          <p:nvSpPr>
            <p:cNvPr id="25" name="Sous-titre 2">
              <a:extLst>
                <a:ext uri="{FF2B5EF4-FFF2-40B4-BE49-F238E27FC236}">
                  <a16:creationId xmlns:a16="http://schemas.microsoft.com/office/drawing/2014/main" id="{3D013BCD-B111-409D-AE5B-8158E1301382}"/>
                </a:ext>
              </a:extLst>
            </p:cNvPr>
            <p:cNvSpPr txBox="1">
              <a:spLocks/>
            </p:cNvSpPr>
            <p:nvPr/>
          </p:nvSpPr>
          <p:spPr>
            <a:xfrm>
              <a:off x="17668695" y="39346987"/>
              <a:ext cx="11073376" cy="960114"/>
            </a:xfrm>
            <a:prstGeom prst="rect">
              <a:avLst/>
            </a:prstGeom>
            <a:ln>
              <a:solidFill>
                <a:srgbClr val="7030A0"/>
              </a:solidFill>
              <a:prstDash val="sysDash"/>
            </a:ln>
          </p:spPr>
          <p:txBody>
            <a:bodyPr vert="horz" lIns="91440" tIns="45720" rIns="91440" bIns="45720" rtlCol="0">
              <a:normAutofit fontScale="25000" lnSpcReduction="20000"/>
            </a:bodyPr>
            <a:lstStyle>
              <a:lvl1pPr marL="0" indent="0" algn="ctr" defTabSz="3027487" rtl="0" eaLnBrk="1" latinLnBrk="0" hangingPunct="1">
                <a:lnSpc>
                  <a:spcPct val="90000"/>
                </a:lnSpc>
                <a:spcBef>
                  <a:spcPts val="3311"/>
                </a:spcBef>
                <a:buFont typeface="Arial" panose="020B0604020202020204" pitchFamily="34" charset="0"/>
                <a:buNone/>
                <a:defRPr sz="7946" kern="1200">
                  <a:solidFill>
                    <a:schemeClr val="tx1"/>
                  </a:solidFill>
                  <a:latin typeface="+mn-lt"/>
                  <a:ea typeface="+mn-ea"/>
                  <a:cs typeface="+mn-cs"/>
                </a:defRPr>
              </a:lvl1pPr>
              <a:lvl2pPr marL="1513743" indent="0" algn="ctr" defTabSz="3027487" rtl="0" eaLnBrk="1" latinLnBrk="0" hangingPunct="1">
                <a:lnSpc>
                  <a:spcPct val="90000"/>
                </a:lnSpc>
                <a:spcBef>
                  <a:spcPts val="1655"/>
                </a:spcBef>
                <a:buFont typeface="Arial" panose="020B0604020202020204" pitchFamily="34" charset="0"/>
                <a:buNone/>
                <a:defRPr sz="6622" kern="1200">
                  <a:solidFill>
                    <a:schemeClr val="tx1"/>
                  </a:solidFill>
                  <a:latin typeface="+mn-lt"/>
                  <a:ea typeface="+mn-ea"/>
                  <a:cs typeface="+mn-cs"/>
                </a:defRPr>
              </a:lvl2pPr>
              <a:lvl3pPr marL="3027487" indent="0" algn="ctr" defTabSz="3027487" rtl="0" eaLnBrk="1" latinLnBrk="0" hangingPunct="1">
                <a:lnSpc>
                  <a:spcPct val="90000"/>
                </a:lnSpc>
                <a:spcBef>
                  <a:spcPts val="1655"/>
                </a:spcBef>
                <a:buFont typeface="Arial" panose="020B0604020202020204" pitchFamily="34" charset="0"/>
                <a:buNone/>
                <a:defRPr sz="5960" kern="1200">
                  <a:solidFill>
                    <a:schemeClr val="tx1"/>
                  </a:solidFill>
                  <a:latin typeface="+mn-lt"/>
                  <a:ea typeface="+mn-ea"/>
                  <a:cs typeface="+mn-cs"/>
                </a:defRPr>
              </a:lvl3pPr>
              <a:lvl4pPr marL="4541230" indent="0" algn="ctr" defTabSz="3027487" rtl="0" eaLnBrk="1" latinLnBrk="0" hangingPunct="1">
                <a:lnSpc>
                  <a:spcPct val="90000"/>
                </a:lnSpc>
                <a:spcBef>
                  <a:spcPts val="1655"/>
                </a:spcBef>
                <a:buFont typeface="Arial" panose="020B0604020202020204" pitchFamily="34" charset="0"/>
                <a:buNone/>
                <a:defRPr sz="5297" kern="1200">
                  <a:solidFill>
                    <a:schemeClr val="tx1"/>
                  </a:solidFill>
                  <a:latin typeface="+mn-lt"/>
                  <a:ea typeface="+mn-ea"/>
                  <a:cs typeface="+mn-cs"/>
                </a:defRPr>
              </a:lvl4pPr>
              <a:lvl5pPr marL="6054974" indent="0" algn="ctr" defTabSz="3027487" rtl="0" eaLnBrk="1" latinLnBrk="0" hangingPunct="1">
                <a:lnSpc>
                  <a:spcPct val="90000"/>
                </a:lnSpc>
                <a:spcBef>
                  <a:spcPts val="1655"/>
                </a:spcBef>
                <a:buFont typeface="Arial" panose="020B0604020202020204" pitchFamily="34" charset="0"/>
                <a:buNone/>
                <a:defRPr sz="5297" kern="1200">
                  <a:solidFill>
                    <a:schemeClr val="tx1"/>
                  </a:solidFill>
                  <a:latin typeface="+mn-lt"/>
                  <a:ea typeface="+mn-ea"/>
                  <a:cs typeface="+mn-cs"/>
                </a:defRPr>
              </a:lvl5pPr>
              <a:lvl6pPr marL="7568717" indent="0" algn="ctr" defTabSz="3027487" rtl="0" eaLnBrk="1" latinLnBrk="0" hangingPunct="1">
                <a:lnSpc>
                  <a:spcPct val="90000"/>
                </a:lnSpc>
                <a:spcBef>
                  <a:spcPts val="1655"/>
                </a:spcBef>
                <a:buFont typeface="Arial" panose="020B0604020202020204" pitchFamily="34" charset="0"/>
                <a:buNone/>
                <a:defRPr sz="5297" kern="1200">
                  <a:solidFill>
                    <a:schemeClr val="tx1"/>
                  </a:solidFill>
                  <a:latin typeface="+mn-lt"/>
                  <a:ea typeface="+mn-ea"/>
                  <a:cs typeface="+mn-cs"/>
                </a:defRPr>
              </a:lvl6pPr>
              <a:lvl7pPr marL="9082461" indent="0" algn="ctr" defTabSz="3027487" rtl="0" eaLnBrk="1" latinLnBrk="0" hangingPunct="1">
                <a:lnSpc>
                  <a:spcPct val="90000"/>
                </a:lnSpc>
                <a:spcBef>
                  <a:spcPts val="1655"/>
                </a:spcBef>
                <a:buFont typeface="Arial" panose="020B0604020202020204" pitchFamily="34" charset="0"/>
                <a:buNone/>
                <a:defRPr sz="5297" kern="1200">
                  <a:solidFill>
                    <a:schemeClr val="tx1"/>
                  </a:solidFill>
                  <a:latin typeface="+mn-lt"/>
                  <a:ea typeface="+mn-ea"/>
                  <a:cs typeface="+mn-cs"/>
                </a:defRPr>
              </a:lvl7pPr>
              <a:lvl8pPr marL="10596204" indent="0" algn="ctr" defTabSz="3027487" rtl="0" eaLnBrk="1" latinLnBrk="0" hangingPunct="1">
                <a:lnSpc>
                  <a:spcPct val="90000"/>
                </a:lnSpc>
                <a:spcBef>
                  <a:spcPts val="1655"/>
                </a:spcBef>
                <a:buFont typeface="Arial" panose="020B0604020202020204" pitchFamily="34" charset="0"/>
                <a:buNone/>
                <a:defRPr sz="5297" kern="1200">
                  <a:solidFill>
                    <a:schemeClr val="tx1"/>
                  </a:solidFill>
                  <a:latin typeface="+mn-lt"/>
                  <a:ea typeface="+mn-ea"/>
                  <a:cs typeface="+mn-cs"/>
                </a:defRPr>
              </a:lvl8pPr>
              <a:lvl9pPr marL="12109948" indent="0" algn="ctr" defTabSz="3027487" rtl="0" eaLnBrk="1" latinLnBrk="0" hangingPunct="1">
                <a:lnSpc>
                  <a:spcPct val="90000"/>
                </a:lnSpc>
                <a:spcBef>
                  <a:spcPts val="1655"/>
                </a:spcBef>
                <a:buFont typeface="Arial" panose="020B0604020202020204" pitchFamily="34" charset="0"/>
                <a:buNone/>
                <a:defRPr sz="5297" kern="1200">
                  <a:solidFill>
                    <a:schemeClr val="tx1"/>
                  </a:solidFill>
                  <a:latin typeface="+mn-lt"/>
                  <a:ea typeface="+mn-ea"/>
                  <a:cs typeface="+mn-cs"/>
                </a:defRPr>
              </a:lvl9pPr>
            </a:lstStyle>
            <a:p>
              <a:endParaRPr lang="fr-FR" dirty="0">
                <a:latin typeface="Times New Roman" panose="02020603050405020304" pitchFamily="18" charset="0"/>
                <a:cs typeface="Times New Roman" panose="02020603050405020304" pitchFamily="18" charset="0"/>
              </a:endParaRPr>
            </a:p>
            <a:p>
              <a:r>
                <a:rPr lang="fr-FR" dirty="0">
                  <a:latin typeface="Times New Roman" panose="02020603050405020304" pitchFamily="18" charset="0"/>
                  <a:cs typeface="Times New Roman" panose="02020603050405020304" pitchFamily="18" charset="0"/>
                </a:rPr>
                <a:t> </a:t>
              </a:r>
            </a:p>
          </p:txBody>
        </p:sp>
      </p:grpSp>
      <p:grpSp>
        <p:nvGrpSpPr>
          <p:cNvPr id="29" name="Groupe 28">
            <a:extLst>
              <a:ext uri="{FF2B5EF4-FFF2-40B4-BE49-F238E27FC236}">
                <a16:creationId xmlns:a16="http://schemas.microsoft.com/office/drawing/2014/main" id="{4789A038-348D-4E95-90B9-A8D260A7C649}"/>
              </a:ext>
            </a:extLst>
          </p:cNvPr>
          <p:cNvGrpSpPr/>
          <p:nvPr/>
        </p:nvGrpSpPr>
        <p:grpSpPr>
          <a:xfrm>
            <a:off x="17485601" y="36548938"/>
            <a:ext cx="12505997" cy="3481817"/>
            <a:chOff x="17520998" y="36995931"/>
            <a:chExt cx="11586789" cy="1318715"/>
          </a:xfrm>
        </p:grpSpPr>
        <p:sp>
          <p:nvSpPr>
            <p:cNvPr id="8" name="Sous-titre 2">
              <a:extLst>
                <a:ext uri="{FF2B5EF4-FFF2-40B4-BE49-F238E27FC236}">
                  <a16:creationId xmlns:a16="http://schemas.microsoft.com/office/drawing/2014/main" id="{454D86B4-95A9-4ECE-B17B-CE921C76A6C5}"/>
                </a:ext>
              </a:extLst>
            </p:cNvPr>
            <p:cNvSpPr txBox="1">
              <a:spLocks/>
            </p:cNvSpPr>
            <p:nvPr/>
          </p:nvSpPr>
          <p:spPr>
            <a:xfrm>
              <a:off x="17520998" y="36995931"/>
              <a:ext cx="11586789" cy="1318715"/>
            </a:xfrm>
            <a:prstGeom prst="rect">
              <a:avLst/>
            </a:prstGeom>
            <a:ln>
              <a:solidFill>
                <a:srgbClr val="7030A0"/>
              </a:solidFill>
            </a:ln>
          </p:spPr>
          <p:txBody>
            <a:bodyPr vert="horz" lIns="91440" tIns="45720" rIns="91440" bIns="45720" rtlCol="0">
              <a:normAutofit/>
            </a:bodyPr>
            <a:lstStyle>
              <a:lvl1pPr marL="0" indent="0" algn="ctr" defTabSz="3027487" rtl="0" eaLnBrk="1" latinLnBrk="0" hangingPunct="1">
                <a:lnSpc>
                  <a:spcPct val="90000"/>
                </a:lnSpc>
                <a:spcBef>
                  <a:spcPts val="3311"/>
                </a:spcBef>
                <a:buFont typeface="Arial" panose="020B0604020202020204" pitchFamily="34" charset="0"/>
                <a:buNone/>
                <a:defRPr sz="7946" kern="1200">
                  <a:solidFill>
                    <a:schemeClr val="tx1"/>
                  </a:solidFill>
                  <a:latin typeface="+mn-lt"/>
                  <a:ea typeface="+mn-ea"/>
                  <a:cs typeface="+mn-cs"/>
                </a:defRPr>
              </a:lvl1pPr>
              <a:lvl2pPr marL="1513743" indent="0" algn="ctr" defTabSz="3027487" rtl="0" eaLnBrk="1" latinLnBrk="0" hangingPunct="1">
                <a:lnSpc>
                  <a:spcPct val="90000"/>
                </a:lnSpc>
                <a:spcBef>
                  <a:spcPts val="1655"/>
                </a:spcBef>
                <a:buFont typeface="Arial" panose="020B0604020202020204" pitchFamily="34" charset="0"/>
                <a:buNone/>
                <a:defRPr sz="6622" kern="1200">
                  <a:solidFill>
                    <a:schemeClr val="tx1"/>
                  </a:solidFill>
                  <a:latin typeface="+mn-lt"/>
                  <a:ea typeface="+mn-ea"/>
                  <a:cs typeface="+mn-cs"/>
                </a:defRPr>
              </a:lvl2pPr>
              <a:lvl3pPr marL="3027487" indent="0" algn="ctr" defTabSz="3027487" rtl="0" eaLnBrk="1" latinLnBrk="0" hangingPunct="1">
                <a:lnSpc>
                  <a:spcPct val="90000"/>
                </a:lnSpc>
                <a:spcBef>
                  <a:spcPts val="1655"/>
                </a:spcBef>
                <a:buFont typeface="Arial" panose="020B0604020202020204" pitchFamily="34" charset="0"/>
                <a:buNone/>
                <a:defRPr sz="5960" kern="1200">
                  <a:solidFill>
                    <a:schemeClr val="tx1"/>
                  </a:solidFill>
                  <a:latin typeface="+mn-lt"/>
                  <a:ea typeface="+mn-ea"/>
                  <a:cs typeface="+mn-cs"/>
                </a:defRPr>
              </a:lvl3pPr>
              <a:lvl4pPr marL="4541230" indent="0" algn="ctr" defTabSz="3027487" rtl="0" eaLnBrk="1" latinLnBrk="0" hangingPunct="1">
                <a:lnSpc>
                  <a:spcPct val="90000"/>
                </a:lnSpc>
                <a:spcBef>
                  <a:spcPts val="1655"/>
                </a:spcBef>
                <a:buFont typeface="Arial" panose="020B0604020202020204" pitchFamily="34" charset="0"/>
                <a:buNone/>
                <a:defRPr sz="5297" kern="1200">
                  <a:solidFill>
                    <a:schemeClr val="tx1"/>
                  </a:solidFill>
                  <a:latin typeface="+mn-lt"/>
                  <a:ea typeface="+mn-ea"/>
                  <a:cs typeface="+mn-cs"/>
                </a:defRPr>
              </a:lvl4pPr>
              <a:lvl5pPr marL="6054974" indent="0" algn="ctr" defTabSz="3027487" rtl="0" eaLnBrk="1" latinLnBrk="0" hangingPunct="1">
                <a:lnSpc>
                  <a:spcPct val="90000"/>
                </a:lnSpc>
                <a:spcBef>
                  <a:spcPts val="1655"/>
                </a:spcBef>
                <a:buFont typeface="Arial" panose="020B0604020202020204" pitchFamily="34" charset="0"/>
                <a:buNone/>
                <a:defRPr sz="5297" kern="1200">
                  <a:solidFill>
                    <a:schemeClr val="tx1"/>
                  </a:solidFill>
                  <a:latin typeface="+mn-lt"/>
                  <a:ea typeface="+mn-ea"/>
                  <a:cs typeface="+mn-cs"/>
                </a:defRPr>
              </a:lvl5pPr>
              <a:lvl6pPr marL="7568717" indent="0" algn="ctr" defTabSz="3027487" rtl="0" eaLnBrk="1" latinLnBrk="0" hangingPunct="1">
                <a:lnSpc>
                  <a:spcPct val="90000"/>
                </a:lnSpc>
                <a:spcBef>
                  <a:spcPts val="1655"/>
                </a:spcBef>
                <a:buFont typeface="Arial" panose="020B0604020202020204" pitchFamily="34" charset="0"/>
                <a:buNone/>
                <a:defRPr sz="5297" kern="1200">
                  <a:solidFill>
                    <a:schemeClr val="tx1"/>
                  </a:solidFill>
                  <a:latin typeface="+mn-lt"/>
                  <a:ea typeface="+mn-ea"/>
                  <a:cs typeface="+mn-cs"/>
                </a:defRPr>
              </a:lvl6pPr>
              <a:lvl7pPr marL="9082461" indent="0" algn="ctr" defTabSz="3027487" rtl="0" eaLnBrk="1" latinLnBrk="0" hangingPunct="1">
                <a:lnSpc>
                  <a:spcPct val="90000"/>
                </a:lnSpc>
                <a:spcBef>
                  <a:spcPts val="1655"/>
                </a:spcBef>
                <a:buFont typeface="Arial" panose="020B0604020202020204" pitchFamily="34" charset="0"/>
                <a:buNone/>
                <a:defRPr sz="5297" kern="1200">
                  <a:solidFill>
                    <a:schemeClr val="tx1"/>
                  </a:solidFill>
                  <a:latin typeface="+mn-lt"/>
                  <a:ea typeface="+mn-ea"/>
                  <a:cs typeface="+mn-cs"/>
                </a:defRPr>
              </a:lvl7pPr>
              <a:lvl8pPr marL="10596204" indent="0" algn="ctr" defTabSz="3027487" rtl="0" eaLnBrk="1" latinLnBrk="0" hangingPunct="1">
                <a:lnSpc>
                  <a:spcPct val="90000"/>
                </a:lnSpc>
                <a:spcBef>
                  <a:spcPts val="1655"/>
                </a:spcBef>
                <a:buFont typeface="Arial" panose="020B0604020202020204" pitchFamily="34" charset="0"/>
                <a:buNone/>
                <a:defRPr sz="5297" kern="1200">
                  <a:solidFill>
                    <a:schemeClr val="tx1"/>
                  </a:solidFill>
                  <a:latin typeface="+mn-lt"/>
                  <a:ea typeface="+mn-ea"/>
                  <a:cs typeface="+mn-cs"/>
                </a:defRPr>
              </a:lvl8pPr>
              <a:lvl9pPr marL="12109948" indent="0" algn="ctr" defTabSz="3027487" rtl="0" eaLnBrk="1" latinLnBrk="0" hangingPunct="1">
                <a:lnSpc>
                  <a:spcPct val="90000"/>
                </a:lnSpc>
                <a:spcBef>
                  <a:spcPts val="1655"/>
                </a:spcBef>
                <a:buFont typeface="Arial" panose="020B0604020202020204" pitchFamily="34" charset="0"/>
                <a:buNone/>
                <a:defRPr sz="5297" kern="1200">
                  <a:solidFill>
                    <a:schemeClr val="tx1"/>
                  </a:solidFill>
                  <a:latin typeface="+mn-lt"/>
                  <a:ea typeface="+mn-ea"/>
                  <a:cs typeface="+mn-cs"/>
                </a:defRPr>
              </a:lvl9pPr>
            </a:lstStyle>
            <a:p>
              <a:endParaRPr lang="fr-FR" dirty="0">
                <a:latin typeface="Times New Roman" panose="02020603050405020304" pitchFamily="18" charset="0"/>
                <a:cs typeface="Times New Roman" panose="02020603050405020304" pitchFamily="18" charset="0"/>
              </a:endParaRPr>
            </a:p>
            <a:p>
              <a:r>
                <a:rPr lang="fr-FR" dirty="0">
                  <a:latin typeface="Times New Roman" panose="02020603050405020304" pitchFamily="18" charset="0"/>
                  <a:cs typeface="Times New Roman" panose="02020603050405020304" pitchFamily="18" charset="0"/>
                </a:rPr>
                <a:t> </a:t>
              </a:r>
            </a:p>
          </p:txBody>
        </p:sp>
        <p:sp>
          <p:nvSpPr>
            <p:cNvPr id="28" name="ZoneTexte 27">
              <a:extLst>
                <a:ext uri="{FF2B5EF4-FFF2-40B4-BE49-F238E27FC236}">
                  <a16:creationId xmlns:a16="http://schemas.microsoft.com/office/drawing/2014/main" id="{13E1B8E8-D042-49AD-A1CC-94D04E08CEC0}"/>
                </a:ext>
              </a:extLst>
            </p:cNvPr>
            <p:cNvSpPr txBox="1"/>
            <p:nvPr/>
          </p:nvSpPr>
          <p:spPr>
            <a:xfrm>
              <a:off x="17520998" y="37004833"/>
              <a:ext cx="4787591" cy="198166"/>
            </a:xfrm>
            <a:prstGeom prst="rect">
              <a:avLst/>
            </a:prstGeom>
            <a:solidFill>
              <a:srgbClr val="7030A0"/>
            </a:solidFill>
            <a:ln>
              <a:solidFill>
                <a:srgbClr val="7030A0"/>
              </a:solidFill>
            </a:ln>
          </p:spPr>
          <p:txBody>
            <a:bodyPr wrap="square" rtlCol="0">
              <a:spAutoFit/>
            </a:bodyPr>
            <a:lstStyle/>
            <a:p>
              <a:pPr algn="ctr"/>
              <a:r>
                <a:rPr lang="fr-FR" sz="2800" dirty="0">
                  <a:solidFill>
                    <a:schemeClr val="bg1"/>
                  </a:solidFill>
                  <a:latin typeface="Times New Roman" panose="02020603050405020304" pitchFamily="18" charset="0"/>
                  <a:cs typeface="Times New Roman" panose="02020603050405020304" pitchFamily="18" charset="0"/>
                </a:rPr>
                <a:t>Perspectives </a:t>
              </a:r>
            </a:p>
          </p:txBody>
        </p:sp>
      </p:grpSp>
      <p:sp>
        <p:nvSpPr>
          <p:cNvPr id="9" name="Sous-titre 2">
            <a:extLst>
              <a:ext uri="{FF2B5EF4-FFF2-40B4-BE49-F238E27FC236}">
                <a16:creationId xmlns:a16="http://schemas.microsoft.com/office/drawing/2014/main" id="{C6D16EA5-3129-4540-8A1F-DC02B915E149}"/>
              </a:ext>
            </a:extLst>
          </p:cNvPr>
          <p:cNvSpPr txBox="1">
            <a:spLocks/>
          </p:cNvSpPr>
          <p:nvPr/>
        </p:nvSpPr>
        <p:spPr>
          <a:xfrm>
            <a:off x="220138" y="41448237"/>
            <a:ext cx="29812558" cy="771355"/>
          </a:xfrm>
          <a:prstGeom prst="rect">
            <a:avLst/>
          </a:prstGeom>
          <a:ln>
            <a:solidFill>
              <a:srgbClr val="7030A0"/>
            </a:solidFill>
            <a:prstDash val="sysDash"/>
          </a:ln>
        </p:spPr>
        <p:txBody>
          <a:bodyPr vert="horz" lIns="91440" tIns="45720" rIns="91440" bIns="45720" rtlCol="0">
            <a:normAutofit fontScale="70000" lnSpcReduction="20000"/>
          </a:bodyPr>
          <a:lstStyle>
            <a:lvl1pPr marL="0" indent="0" algn="ctr" defTabSz="3027487" rtl="0" eaLnBrk="1" latinLnBrk="0" hangingPunct="1">
              <a:lnSpc>
                <a:spcPct val="90000"/>
              </a:lnSpc>
              <a:spcBef>
                <a:spcPts val="3311"/>
              </a:spcBef>
              <a:buFont typeface="Arial" panose="020B0604020202020204" pitchFamily="34" charset="0"/>
              <a:buNone/>
              <a:defRPr sz="7946" kern="1200">
                <a:solidFill>
                  <a:schemeClr val="tx1"/>
                </a:solidFill>
                <a:latin typeface="+mn-lt"/>
                <a:ea typeface="+mn-ea"/>
                <a:cs typeface="+mn-cs"/>
              </a:defRPr>
            </a:lvl1pPr>
            <a:lvl2pPr marL="1513743" indent="0" algn="ctr" defTabSz="3027487" rtl="0" eaLnBrk="1" latinLnBrk="0" hangingPunct="1">
              <a:lnSpc>
                <a:spcPct val="90000"/>
              </a:lnSpc>
              <a:spcBef>
                <a:spcPts val="1655"/>
              </a:spcBef>
              <a:buFont typeface="Arial" panose="020B0604020202020204" pitchFamily="34" charset="0"/>
              <a:buNone/>
              <a:defRPr sz="6622" kern="1200">
                <a:solidFill>
                  <a:schemeClr val="tx1"/>
                </a:solidFill>
                <a:latin typeface="+mn-lt"/>
                <a:ea typeface="+mn-ea"/>
                <a:cs typeface="+mn-cs"/>
              </a:defRPr>
            </a:lvl2pPr>
            <a:lvl3pPr marL="3027487" indent="0" algn="ctr" defTabSz="3027487" rtl="0" eaLnBrk="1" latinLnBrk="0" hangingPunct="1">
              <a:lnSpc>
                <a:spcPct val="90000"/>
              </a:lnSpc>
              <a:spcBef>
                <a:spcPts val="1655"/>
              </a:spcBef>
              <a:buFont typeface="Arial" panose="020B0604020202020204" pitchFamily="34" charset="0"/>
              <a:buNone/>
              <a:defRPr sz="5960" kern="1200">
                <a:solidFill>
                  <a:schemeClr val="tx1"/>
                </a:solidFill>
                <a:latin typeface="+mn-lt"/>
                <a:ea typeface="+mn-ea"/>
                <a:cs typeface="+mn-cs"/>
              </a:defRPr>
            </a:lvl3pPr>
            <a:lvl4pPr marL="4541230" indent="0" algn="ctr" defTabSz="3027487" rtl="0" eaLnBrk="1" latinLnBrk="0" hangingPunct="1">
              <a:lnSpc>
                <a:spcPct val="90000"/>
              </a:lnSpc>
              <a:spcBef>
                <a:spcPts val="1655"/>
              </a:spcBef>
              <a:buFont typeface="Arial" panose="020B0604020202020204" pitchFamily="34" charset="0"/>
              <a:buNone/>
              <a:defRPr sz="5297" kern="1200">
                <a:solidFill>
                  <a:schemeClr val="tx1"/>
                </a:solidFill>
                <a:latin typeface="+mn-lt"/>
                <a:ea typeface="+mn-ea"/>
                <a:cs typeface="+mn-cs"/>
              </a:defRPr>
            </a:lvl4pPr>
            <a:lvl5pPr marL="6054974" indent="0" algn="ctr" defTabSz="3027487" rtl="0" eaLnBrk="1" latinLnBrk="0" hangingPunct="1">
              <a:lnSpc>
                <a:spcPct val="90000"/>
              </a:lnSpc>
              <a:spcBef>
                <a:spcPts val="1655"/>
              </a:spcBef>
              <a:buFont typeface="Arial" panose="020B0604020202020204" pitchFamily="34" charset="0"/>
              <a:buNone/>
              <a:defRPr sz="5297" kern="1200">
                <a:solidFill>
                  <a:schemeClr val="tx1"/>
                </a:solidFill>
                <a:latin typeface="+mn-lt"/>
                <a:ea typeface="+mn-ea"/>
                <a:cs typeface="+mn-cs"/>
              </a:defRPr>
            </a:lvl5pPr>
            <a:lvl6pPr marL="7568717" indent="0" algn="ctr" defTabSz="3027487" rtl="0" eaLnBrk="1" latinLnBrk="0" hangingPunct="1">
              <a:lnSpc>
                <a:spcPct val="90000"/>
              </a:lnSpc>
              <a:spcBef>
                <a:spcPts val="1655"/>
              </a:spcBef>
              <a:buFont typeface="Arial" panose="020B0604020202020204" pitchFamily="34" charset="0"/>
              <a:buNone/>
              <a:defRPr sz="5297" kern="1200">
                <a:solidFill>
                  <a:schemeClr val="tx1"/>
                </a:solidFill>
                <a:latin typeface="+mn-lt"/>
                <a:ea typeface="+mn-ea"/>
                <a:cs typeface="+mn-cs"/>
              </a:defRPr>
            </a:lvl6pPr>
            <a:lvl7pPr marL="9082461" indent="0" algn="ctr" defTabSz="3027487" rtl="0" eaLnBrk="1" latinLnBrk="0" hangingPunct="1">
              <a:lnSpc>
                <a:spcPct val="90000"/>
              </a:lnSpc>
              <a:spcBef>
                <a:spcPts val="1655"/>
              </a:spcBef>
              <a:buFont typeface="Arial" panose="020B0604020202020204" pitchFamily="34" charset="0"/>
              <a:buNone/>
              <a:defRPr sz="5297" kern="1200">
                <a:solidFill>
                  <a:schemeClr val="tx1"/>
                </a:solidFill>
                <a:latin typeface="+mn-lt"/>
                <a:ea typeface="+mn-ea"/>
                <a:cs typeface="+mn-cs"/>
              </a:defRPr>
            </a:lvl7pPr>
            <a:lvl8pPr marL="10596204" indent="0" algn="ctr" defTabSz="3027487" rtl="0" eaLnBrk="1" latinLnBrk="0" hangingPunct="1">
              <a:lnSpc>
                <a:spcPct val="90000"/>
              </a:lnSpc>
              <a:spcBef>
                <a:spcPts val="1655"/>
              </a:spcBef>
              <a:buFont typeface="Arial" panose="020B0604020202020204" pitchFamily="34" charset="0"/>
              <a:buNone/>
              <a:defRPr sz="5297" kern="1200">
                <a:solidFill>
                  <a:schemeClr val="tx1"/>
                </a:solidFill>
                <a:latin typeface="+mn-lt"/>
                <a:ea typeface="+mn-ea"/>
                <a:cs typeface="+mn-cs"/>
              </a:defRPr>
            </a:lvl8pPr>
            <a:lvl9pPr marL="12109948" indent="0" algn="ctr" defTabSz="3027487" rtl="0" eaLnBrk="1" latinLnBrk="0" hangingPunct="1">
              <a:lnSpc>
                <a:spcPct val="90000"/>
              </a:lnSpc>
              <a:spcBef>
                <a:spcPts val="1655"/>
              </a:spcBef>
              <a:buFont typeface="Arial" panose="020B0604020202020204" pitchFamily="34" charset="0"/>
              <a:buNone/>
              <a:defRPr sz="5297" kern="1200">
                <a:solidFill>
                  <a:schemeClr val="tx1"/>
                </a:solidFill>
                <a:latin typeface="+mn-lt"/>
                <a:ea typeface="+mn-ea"/>
                <a:cs typeface="+mn-cs"/>
              </a:defRPr>
            </a:lvl9pPr>
          </a:lstStyle>
          <a:p>
            <a:r>
              <a:rPr lang="fr-FR" dirty="0">
                <a:latin typeface="Times New Roman" panose="02020603050405020304" pitchFamily="18" charset="0"/>
                <a:cs typeface="Times New Roman" panose="02020603050405020304" pitchFamily="18" charset="0"/>
              </a:rPr>
              <a:t> </a:t>
            </a:r>
          </a:p>
        </p:txBody>
      </p:sp>
      <p:pic>
        <p:nvPicPr>
          <p:cNvPr id="42" name="Image 41">
            <a:extLst>
              <a:ext uri="{FF2B5EF4-FFF2-40B4-BE49-F238E27FC236}">
                <a16:creationId xmlns:a16="http://schemas.microsoft.com/office/drawing/2014/main" id="{C7FF506A-8F38-45FC-890E-2CA56CA342E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0138" y="2634600"/>
            <a:ext cx="2940130" cy="774234"/>
          </a:xfrm>
          <a:prstGeom prst="rect">
            <a:avLst/>
          </a:prstGeom>
        </p:spPr>
      </p:pic>
      <p:pic>
        <p:nvPicPr>
          <p:cNvPr id="109" name="Picture 2" descr="Agence nationale de la recherche — Wikipédia">
            <a:extLst>
              <a:ext uri="{FF2B5EF4-FFF2-40B4-BE49-F238E27FC236}">
                <a16:creationId xmlns:a16="http://schemas.microsoft.com/office/drawing/2014/main" id="{AD73B798-A29B-4E90-B6A7-924D95A0707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616969" y="3779784"/>
            <a:ext cx="2888751" cy="1181982"/>
          </a:xfrm>
          <a:prstGeom prst="rect">
            <a:avLst/>
          </a:prstGeom>
          <a:noFill/>
          <a:extLst>
            <a:ext uri="{909E8E84-426E-40DD-AFC4-6F175D3DCCD1}">
              <a14:hiddenFill xmlns:a14="http://schemas.microsoft.com/office/drawing/2010/main">
                <a:solidFill>
                  <a:srgbClr val="FFFFFF"/>
                </a:solidFill>
              </a14:hiddenFill>
            </a:ext>
          </a:extLst>
        </p:spPr>
      </p:pic>
      <p:pic>
        <p:nvPicPr>
          <p:cNvPr id="49" name="Image 48">
            <a:extLst>
              <a:ext uri="{FF2B5EF4-FFF2-40B4-BE49-F238E27FC236}">
                <a16:creationId xmlns:a16="http://schemas.microsoft.com/office/drawing/2014/main" id="{9E3046D7-FE92-4363-B577-295804EDC0A7}"/>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27269563" y="3832483"/>
            <a:ext cx="2896903" cy="2007170"/>
          </a:xfrm>
          <a:prstGeom prst="rect">
            <a:avLst/>
          </a:prstGeom>
        </p:spPr>
      </p:pic>
      <p:sp>
        <p:nvSpPr>
          <p:cNvPr id="107" name="Rectangle : coins arrondis 106">
            <a:extLst>
              <a:ext uri="{FF2B5EF4-FFF2-40B4-BE49-F238E27FC236}">
                <a16:creationId xmlns:a16="http://schemas.microsoft.com/office/drawing/2014/main" id="{26567B13-A293-44FA-BFB8-94E1B1BE647A}"/>
              </a:ext>
            </a:extLst>
          </p:cNvPr>
          <p:cNvSpPr/>
          <p:nvPr/>
        </p:nvSpPr>
        <p:spPr>
          <a:xfrm>
            <a:off x="488346" y="21543651"/>
            <a:ext cx="17013536" cy="6733337"/>
          </a:xfrm>
          <a:prstGeom prst="roundRect">
            <a:avLst/>
          </a:prstGeom>
          <a:noFill/>
          <a:ln>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8" name="Rectangle : coins arrondis 107">
            <a:extLst>
              <a:ext uri="{FF2B5EF4-FFF2-40B4-BE49-F238E27FC236}">
                <a16:creationId xmlns:a16="http://schemas.microsoft.com/office/drawing/2014/main" id="{B9BEC2BA-CA08-4AC8-9AFA-CDCE473ABA44}"/>
              </a:ext>
            </a:extLst>
          </p:cNvPr>
          <p:cNvSpPr/>
          <p:nvPr/>
        </p:nvSpPr>
        <p:spPr>
          <a:xfrm>
            <a:off x="8268949" y="21106635"/>
            <a:ext cx="8273335" cy="736526"/>
          </a:xfrm>
          <a:prstGeom prst="roundRect">
            <a:avLst/>
          </a:prstGeom>
          <a:solidFill>
            <a:schemeClr val="bg1"/>
          </a:solidFill>
          <a:ln>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solidFill>
                  <a:sysClr val="windowText" lastClr="000000"/>
                </a:solidFill>
                <a:latin typeface="Times New Roman" panose="02020603050405020304" pitchFamily="18" charset="0"/>
              </a:rPr>
              <a:t>Acidification and growth kinetics </a:t>
            </a:r>
          </a:p>
        </p:txBody>
      </p:sp>
      <p:sp>
        <p:nvSpPr>
          <p:cNvPr id="117" name="Rectangle : coins arrondis 116">
            <a:extLst>
              <a:ext uri="{FF2B5EF4-FFF2-40B4-BE49-F238E27FC236}">
                <a16:creationId xmlns:a16="http://schemas.microsoft.com/office/drawing/2014/main" id="{6C7633B7-5294-410F-A999-BE2474087A71}"/>
              </a:ext>
            </a:extLst>
          </p:cNvPr>
          <p:cNvSpPr/>
          <p:nvPr/>
        </p:nvSpPr>
        <p:spPr>
          <a:xfrm>
            <a:off x="17960778" y="20665597"/>
            <a:ext cx="11690965" cy="8172170"/>
          </a:xfrm>
          <a:prstGeom prst="roundRect">
            <a:avLst/>
          </a:prstGeom>
          <a:noFill/>
          <a:ln>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8" name="Rectangle : coins arrondis 117">
            <a:extLst>
              <a:ext uri="{FF2B5EF4-FFF2-40B4-BE49-F238E27FC236}">
                <a16:creationId xmlns:a16="http://schemas.microsoft.com/office/drawing/2014/main" id="{D2F33AF0-5821-437A-B1FE-74F106B1046C}"/>
              </a:ext>
            </a:extLst>
          </p:cNvPr>
          <p:cNvSpPr/>
          <p:nvPr/>
        </p:nvSpPr>
        <p:spPr>
          <a:xfrm>
            <a:off x="21378408" y="20441715"/>
            <a:ext cx="5186817" cy="736526"/>
          </a:xfrm>
          <a:prstGeom prst="roundRect">
            <a:avLst/>
          </a:prstGeom>
          <a:solidFill>
            <a:schemeClr val="bg1"/>
          </a:solidFill>
          <a:ln>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latin typeface="Times New Roman" panose="02020603050405020304" pitchFamily="18" charset="0"/>
              </a:rPr>
              <a:t>Protein profile</a:t>
            </a:r>
          </a:p>
        </p:txBody>
      </p:sp>
      <p:sp>
        <p:nvSpPr>
          <p:cNvPr id="119" name="Rectangle : coins arrondis 118">
            <a:extLst>
              <a:ext uri="{FF2B5EF4-FFF2-40B4-BE49-F238E27FC236}">
                <a16:creationId xmlns:a16="http://schemas.microsoft.com/office/drawing/2014/main" id="{B236BC1E-DB0D-43B9-B776-D4EB30A79DFB}"/>
              </a:ext>
            </a:extLst>
          </p:cNvPr>
          <p:cNvSpPr/>
          <p:nvPr/>
        </p:nvSpPr>
        <p:spPr>
          <a:xfrm>
            <a:off x="621044" y="28837766"/>
            <a:ext cx="29370554" cy="7212643"/>
          </a:xfrm>
          <a:prstGeom prst="roundRect">
            <a:avLst/>
          </a:prstGeom>
          <a:noFill/>
          <a:ln>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0" name="Rectangle : coins arrondis 119">
            <a:extLst>
              <a:ext uri="{FF2B5EF4-FFF2-40B4-BE49-F238E27FC236}">
                <a16:creationId xmlns:a16="http://schemas.microsoft.com/office/drawing/2014/main" id="{3B4AD985-3848-4D1F-B5DD-50A6AE05D383}"/>
              </a:ext>
            </a:extLst>
          </p:cNvPr>
          <p:cNvSpPr/>
          <p:nvPr/>
        </p:nvSpPr>
        <p:spPr>
          <a:xfrm>
            <a:off x="4862669" y="28590040"/>
            <a:ext cx="11673824" cy="699857"/>
          </a:xfrm>
          <a:prstGeom prst="roundRect">
            <a:avLst/>
          </a:prstGeom>
          <a:solidFill>
            <a:schemeClr val="bg1"/>
          </a:solidFill>
          <a:ln>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dirty="0" err="1">
                <a:solidFill>
                  <a:schemeClr val="tx1"/>
                </a:solidFill>
                <a:latin typeface="Times New Roman" panose="02020603050405020304" pitchFamily="18" charset="0"/>
              </a:rPr>
              <a:t>Phytic</a:t>
            </a:r>
            <a:r>
              <a:rPr lang="fr-FR" sz="3600" dirty="0">
                <a:solidFill>
                  <a:schemeClr val="tx1"/>
                </a:solidFill>
                <a:latin typeface="Times New Roman" panose="02020603050405020304" pitchFamily="18" charset="0"/>
              </a:rPr>
              <a:t> </a:t>
            </a:r>
            <a:r>
              <a:rPr lang="fr-FR" sz="3600" dirty="0" err="1">
                <a:solidFill>
                  <a:schemeClr val="tx1"/>
                </a:solidFill>
                <a:latin typeface="Times New Roman" panose="02020603050405020304" pitchFamily="18" charset="0"/>
              </a:rPr>
              <a:t>acid</a:t>
            </a:r>
            <a:r>
              <a:rPr lang="fr-FR" sz="3600" dirty="0">
                <a:solidFill>
                  <a:schemeClr val="tx1"/>
                </a:solidFill>
                <a:latin typeface="Times New Roman" panose="02020603050405020304" pitchFamily="18" charset="0"/>
              </a:rPr>
              <a:t> </a:t>
            </a:r>
            <a:r>
              <a:rPr lang="fr-FR" sz="3600" dirty="0" err="1">
                <a:solidFill>
                  <a:schemeClr val="tx1"/>
                </a:solidFill>
                <a:latin typeface="Times New Roman" panose="02020603050405020304" pitchFamily="18" charset="0"/>
              </a:rPr>
              <a:t>reduction</a:t>
            </a:r>
            <a:r>
              <a:rPr lang="fr-FR" sz="3600" dirty="0">
                <a:solidFill>
                  <a:schemeClr val="tx1"/>
                </a:solidFill>
                <a:latin typeface="Times New Roman" panose="02020603050405020304" pitchFamily="18" charset="0"/>
              </a:rPr>
              <a:t> and </a:t>
            </a:r>
            <a:r>
              <a:rPr lang="en-US" sz="3600" dirty="0">
                <a:solidFill>
                  <a:schemeClr val="tx1"/>
                </a:solidFill>
                <a:latin typeface="Times New Roman" panose="02020603050405020304" pitchFamily="18" charset="0"/>
              </a:rPr>
              <a:t>protein</a:t>
            </a:r>
            <a:r>
              <a:rPr lang="fr-FR" sz="3600" dirty="0">
                <a:solidFill>
                  <a:schemeClr val="tx1"/>
                </a:solidFill>
                <a:latin typeface="Times New Roman" panose="02020603050405020304" pitchFamily="18" charset="0"/>
              </a:rPr>
              <a:t> </a:t>
            </a:r>
            <a:r>
              <a:rPr lang="en-US" sz="3600" dirty="0" err="1">
                <a:solidFill>
                  <a:schemeClr val="tx1"/>
                </a:solidFill>
                <a:latin typeface="Times New Roman" panose="02020603050405020304" pitchFamily="18" charset="0"/>
              </a:rPr>
              <a:t>solubilty</a:t>
            </a:r>
            <a:r>
              <a:rPr lang="fr-FR" sz="3600" dirty="0">
                <a:solidFill>
                  <a:schemeClr val="tx1"/>
                </a:solidFill>
                <a:latin typeface="Times New Roman" panose="02020603050405020304" pitchFamily="18" charset="0"/>
              </a:rPr>
              <a:t> </a:t>
            </a:r>
            <a:endParaRPr lang="en-GB" sz="3600" dirty="0">
              <a:solidFill>
                <a:schemeClr val="tx1"/>
              </a:solidFill>
              <a:latin typeface="Times New Roman" panose="02020603050405020304" pitchFamily="18" charset="0"/>
            </a:endParaRPr>
          </a:p>
        </p:txBody>
      </p:sp>
      <p:sp>
        <p:nvSpPr>
          <p:cNvPr id="124" name="ZoneTexte 123">
            <a:extLst>
              <a:ext uri="{FF2B5EF4-FFF2-40B4-BE49-F238E27FC236}">
                <a16:creationId xmlns:a16="http://schemas.microsoft.com/office/drawing/2014/main" id="{FFA0A4D0-6615-464A-8DF6-DF3350932F68}"/>
              </a:ext>
            </a:extLst>
          </p:cNvPr>
          <p:cNvSpPr txBox="1"/>
          <p:nvPr/>
        </p:nvSpPr>
        <p:spPr>
          <a:xfrm>
            <a:off x="777189" y="26424604"/>
            <a:ext cx="15924674" cy="1200329"/>
          </a:xfrm>
          <a:prstGeom prst="rect">
            <a:avLst/>
          </a:prstGeom>
          <a:noFill/>
        </p:spPr>
        <p:txBody>
          <a:bodyPr wrap="square" rtlCol="0">
            <a:spAutoFit/>
          </a:bodyPr>
          <a:lstStyle/>
          <a:p>
            <a:pPr algn="just"/>
            <a:r>
              <a:rPr lang="en-US" sz="2400" dirty="0">
                <a:latin typeface="Times New Roman" panose="02020603050405020304" pitchFamily="18" charset="0"/>
              </a:rPr>
              <a:t>Acidification is a two-step process involving two phases (A1 and A2). A static phase can be observed between A1 and A2, particularly during the final stages of fermentation. These patterns of growth and acidification kinetics correspond to </a:t>
            </a:r>
            <a:r>
              <a:rPr lang="en-US" sz="2400" dirty="0" err="1">
                <a:latin typeface="Times New Roman" panose="02020603050405020304" pitchFamily="18" charset="0"/>
              </a:rPr>
              <a:t>diauxie</a:t>
            </a:r>
            <a:r>
              <a:rPr lang="en-US" sz="2400" dirty="0">
                <a:latin typeface="Times New Roman" panose="02020603050405020304" pitchFamily="18" charset="0"/>
              </a:rPr>
              <a:t> </a:t>
            </a:r>
            <a:r>
              <a:rPr lang="en-US" sz="2400" dirty="0" err="1">
                <a:latin typeface="Times New Roman" panose="02020603050405020304" pitchFamily="18" charset="0"/>
              </a:rPr>
              <a:t>behaviour</a:t>
            </a:r>
            <a:r>
              <a:rPr lang="en-US" sz="2400" dirty="0">
                <a:latin typeface="Times New Roman" panose="02020603050405020304" pitchFamily="18" charset="0"/>
              </a:rPr>
              <a:t>, where a switch of sugar source occurs during fermentation. </a:t>
            </a:r>
            <a:endParaRPr lang="en-GB" sz="2400" dirty="0">
              <a:latin typeface="Times New Roman" panose="02020603050405020304" pitchFamily="18" charset="0"/>
            </a:endParaRPr>
          </a:p>
        </p:txBody>
      </p:sp>
      <p:sp>
        <p:nvSpPr>
          <p:cNvPr id="48" name="ZoneTexte 47">
            <a:extLst>
              <a:ext uri="{FF2B5EF4-FFF2-40B4-BE49-F238E27FC236}">
                <a16:creationId xmlns:a16="http://schemas.microsoft.com/office/drawing/2014/main" id="{931ED259-D7F9-4988-BFC0-D77512AEE013}"/>
              </a:ext>
            </a:extLst>
          </p:cNvPr>
          <p:cNvSpPr txBox="1"/>
          <p:nvPr/>
        </p:nvSpPr>
        <p:spPr>
          <a:xfrm>
            <a:off x="17662270" y="40411171"/>
            <a:ext cx="8560636" cy="646331"/>
          </a:xfrm>
          <a:prstGeom prst="rect">
            <a:avLst/>
          </a:prstGeom>
          <a:noFill/>
        </p:spPr>
        <p:txBody>
          <a:bodyPr wrap="square" rtlCol="0">
            <a:spAutoFit/>
          </a:bodyPr>
          <a:lstStyle/>
          <a:p>
            <a:r>
              <a:rPr lang="en-GB" dirty="0">
                <a:latin typeface="Times New Roman" panose="02020603050405020304" pitchFamily="18" charset="0"/>
                <a:cs typeface="Times New Roman" panose="02020603050405020304" pitchFamily="18" charset="0"/>
              </a:rPr>
              <a:t>This work was supported by the French </a:t>
            </a:r>
            <a:r>
              <a:rPr lang="en-GB" dirty="0" err="1">
                <a:latin typeface="Times New Roman" panose="02020603050405020304" pitchFamily="18" charset="0"/>
                <a:cs typeface="Times New Roman" panose="02020603050405020304" pitchFamily="18" charset="0"/>
              </a:rPr>
              <a:t>Agence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Nationale</a:t>
            </a:r>
            <a:r>
              <a:rPr lang="en-GB" dirty="0">
                <a:latin typeface="Times New Roman" panose="02020603050405020304" pitchFamily="18" charset="0"/>
                <a:cs typeface="Times New Roman" panose="02020603050405020304" pitchFamily="18" charset="0"/>
              </a:rPr>
              <a:t> de la Recherche (ANR) and took part during a national project focused on fava bean study called </a:t>
            </a:r>
            <a:r>
              <a:rPr lang="en-GB" dirty="0" err="1">
                <a:latin typeface="Times New Roman" panose="02020603050405020304" pitchFamily="18" charset="0"/>
                <a:cs typeface="Times New Roman" panose="02020603050405020304" pitchFamily="18" charset="0"/>
              </a:rPr>
              <a:t>Lestproseed</a:t>
            </a:r>
            <a:r>
              <a:rPr lang="en-GB" dirty="0">
                <a:latin typeface="Times New Roman" panose="02020603050405020304" pitchFamily="18" charset="0"/>
                <a:cs typeface="Times New Roman" panose="02020603050405020304" pitchFamily="18" charset="0"/>
              </a:rPr>
              <a:t>. </a:t>
            </a:r>
          </a:p>
        </p:txBody>
      </p:sp>
      <p:grpSp>
        <p:nvGrpSpPr>
          <p:cNvPr id="6" name="Groupe 5">
            <a:extLst>
              <a:ext uri="{FF2B5EF4-FFF2-40B4-BE49-F238E27FC236}">
                <a16:creationId xmlns:a16="http://schemas.microsoft.com/office/drawing/2014/main" id="{D939412A-ECA2-42B0-87FD-F90E8D1D6B27}"/>
              </a:ext>
            </a:extLst>
          </p:cNvPr>
          <p:cNvGrpSpPr/>
          <p:nvPr/>
        </p:nvGrpSpPr>
        <p:grpSpPr>
          <a:xfrm>
            <a:off x="18077703" y="21386593"/>
            <a:ext cx="5581285" cy="6408945"/>
            <a:chOff x="17993976" y="27505770"/>
            <a:chExt cx="5581285" cy="6408945"/>
          </a:xfrm>
        </p:grpSpPr>
        <p:grpSp>
          <p:nvGrpSpPr>
            <p:cNvPr id="53" name="Groupe 52"/>
            <p:cNvGrpSpPr/>
            <p:nvPr/>
          </p:nvGrpSpPr>
          <p:grpSpPr>
            <a:xfrm>
              <a:off x="17993976" y="27920966"/>
              <a:ext cx="5581285" cy="5993749"/>
              <a:chOff x="17916932" y="27567602"/>
              <a:chExt cx="5581285" cy="5993749"/>
            </a:xfrm>
          </p:grpSpPr>
          <p:grpSp>
            <p:nvGrpSpPr>
              <p:cNvPr id="34" name="Groupe 33"/>
              <p:cNvGrpSpPr/>
              <p:nvPr/>
            </p:nvGrpSpPr>
            <p:grpSpPr>
              <a:xfrm>
                <a:off x="17916932" y="27567602"/>
                <a:ext cx="5581285" cy="5993749"/>
                <a:chOff x="17918273" y="27605805"/>
                <a:chExt cx="5581285" cy="5993749"/>
              </a:xfrm>
            </p:grpSpPr>
            <p:pic>
              <p:nvPicPr>
                <p:cNvPr id="45" name="Image 44">
                  <a:extLst>
                    <a:ext uri="{FF2B5EF4-FFF2-40B4-BE49-F238E27FC236}">
                      <a16:creationId xmlns:a16="http://schemas.microsoft.com/office/drawing/2014/main" id="{E11BA2C5-B379-4E3F-83C7-F5EFEEE63E91}"/>
                    </a:ext>
                  </a:extLst>
                </p:cNvPr>
                <p:cNvPicPr>
                  <a:picLocks noChangeAspect="1"/>
                </p:cNvPicPr>
                <p:nvPr/>
              </p:nvPicPr>
              <p:blipFill rotWithShape="1">
                <a:blip r:embed="rId8" cstate="print">
                  <a:extLst>
                    <a:ext uri="{BEBA8EAE-BF5A-486C-A8C5-ECC9F3942E4B}">
                      <a14:imgProps xmlns:a14="http://schemas.microsoft.com/office/drawing/2010/main">
                        <a14:imgLayer r:embed="rId9">
                          <a14:imgEffect>
                            <a14:brightnessContrast bright="31000"/>
                          </a14:imgEffect>
                        </a14:imgLayer>
                      </a14:imgProps>
                    </a:ext>
                    <a:ext uri="{28A0092B-C50C-407E-A947-70E740481C1C}">
                      <a14:useLocalDpi xmlns:a14="http://schemas.microsoft.com/office/drawing/2010/main" val="0"/>
                    </a:ext>
                  </a:extLst>
                </a:blip>
                <a:srcRect l="11958" t="27357" r="25967" b="26340"/>
                <a:stretch/>
              </p:blipFill>
              <p:spPr>
                <a:xfrm rot="16200000">
                  <a:off x="18020620" y="28120616"/>
                  <a:ext cx="5428718" cy="5529158"/>
                </a:xfrm>
                <a:prstGeom prst="rect">
                  <a:avLst/>
                </a:prstGeom>
              </p:spPr>
            </p:pic>
            <p:sp>
              <p:nvSpPr>
                <p:cNvPr id="61" name="Accolade ouvrante 60"/>
                <p:cNvSpPr/>
                <p:nvPr/>
              </p:nvSpPr>
              <p:spPr>
                <a:xfrm rot="16200000" flipH="1" flipV="1">
                  <a:off x="20665349" y="25046918"/>
                  <a:ext cx="159396" cy="5277170"/>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fr-FR"/>
                </a:p>
              </p:txBody>
            </p:sp>
            <p:sp>
              <p:nvSpPr>
                <p:cNvPr id="64" name="ZoneTexte 63"/>
                <p:cNvSpPr txBox="1"/>
                <p:nvPr/>
              </p:nvSpPr>
              <p:spPr>
                <a:xfrm>
                  <a:off x="18478572" y="28088348"/>
                  <a:ext cx="404446" cy="369332"/>
                </a:xfrm>
                <a:prstGeom prst="rect">
                  <a:avLst/>
                </a:prstGeom>
                <a:noFill/>
              </p:spPr>
              <p:txBody>
                <a:bodyPr wrap="square" rtlCol="0">
                  <a:spAutoFit/>
                </a:bodyPr>
                <a:lstStyle/>
                <a:p>
                  <a:r>
                    <a:rPr lang="fr-FR" dirty="0"/>
                    <a:t>M</a:t>
                  </a:r>
                </a:p>
              </p:txBody>
            </p:sp>
            <p:sp>
              <p:nvSpPr>
                <p:cNvPr id="121" name="ZoneTexte 120"/>
                <p:cNvSpPr txBox="1"/>
                <p:nvPr/>
              </p:nvSpPr>
              <p:spPr>
                <a:xfrm>
                  <a:off x="17943441" y="28751153"/>
                  <a:ext cx="445566" cy="276999"/>
                </a:xfrm>
                <a:prstGeom prst="rect">
                  <a:avLst/>
                </a:prstGeom>
                <a:noFill/>
              </p:spPr>
              <p:txBody>
                <a:bodyPr wrap="square" rtlCol="0">
                  <a:spAutoFit/>
                </a:bodyPr>
                <a:lstStyle/>
                <a:p>
                  <a:r>
                    <a:rPr lang="fr-FR" sz="1200" b="1" dirty="0"/>
                    <a:t>250</a:t>
                  </a:r>
                </a:p>
              </p:txBody>
            </p:sp>
            <p:sp>
              <p:nvSpPr>
                <p:cNvPr id="122" name="ZoneTexte 121"/>
                <p:cNvSpPr txBox="1"/>
                <p:nvPr/>
              </p:nvSpPr>
              <p:spPr>
                <a:xfrm>
                  <a:off x="17924179" y="29013210"/>
                  <a:ext cx="445566" cy="276999"/>
                </a:xfrm>
                <a:prstGeom prst="rect">
                  <a:avLst/>
                </a:prstGeom>
                <a:noFill/>
              </p:spPr>
              <p:txBody>
                <a:bodyPr wrap="square" rtlCol="0">
                  <a:spAutoFit/>
                </a:bodyPr>
                <a:lstStyle/>
                <a:p>
                  <a:r>
                    <a:rPr lang="fr-FR" sz="1200" b="1" dirty="0"/>
                    <a:t>150</a:t>
                  </a:r>
                </a:p>
              </p:txBody>
            </p:sp>
            <p:sp>
              <p:nvSpPr>
                <p:cNvPr id="127" name="ZoneTexte 126"/>
                <p:cNvSpPr txBox="1"/>
                <p:nvPr/>
              </p:nvSpPr>
              <p:spPr>
                <a:xfrm>
                  <a:off x="17919844" y="29445169"/>
                  <a:ext cx="445566" cy="276999"/>
                </a:xfrm>
                <a:prstGeom prst="rect">
                  <a:avLst/>
                </a:prstGeom>
                <a:noFill/>
              </p:spPr>
              <p:txBody>
                <a:bodyPr wrap="square" rtlCol="0">
                  <a:spAutoFit/>
                </a:bodyPr>
                <a:lstStyle/>
                <a:p>
                  <a:r>
                    <a:rPr lang="fr-FR" sz="1200" b="1" dirty="0"/>
                    <a:t>100</a:t>
                  </a:r>
                </a:p>
              </p:txBody>
            </p:sp>
            <p:sp>
              <p:nvSpPr>
                <p:cNvPr id="128" name="ZoneTexte 127"/>
                <p:cNvSpPr txBox="1"/>
                <p:nvPr/>
              </p:nvSpPr>
              <p:spPr>
                <a:xfrm>
                  <a:off x="17922453" y="29852723"/>
                  <a:ext cx="445566" cy="276999"/>
                </a:xfrm>
                <a:prstGeom prst="rect">
                  <a:avLst/>
                </a:prstGeom>
                <a:noFill/>
              </p:spPr>
              <p:txBody>
                <a:bodyPr wrap="square" rtlCol="0">
                  <a:spAutoFit/>
                </a:bodyPr>
                <a:lstStyle/>
                <a:p>
                  <a:r>
                    <a:rPr lang="fr-FR" sz="1200" b="1" dirty="0"/>
                    <a:t>70</a:t>
                  </a:r>
                </a:p>
              </p:txBody>
            </p:sp>
            <p:sp>
              <p:nvSpPr>
                <p:cNvPr id="129" name="ZoneTexte 128"/>
                <p:cNvSpPr txBox="1"/>
                <p:nvPr/>
              </p:nvSpPr>
              <p:spPr>
                <a:xfrm>
                  <a:off x="17923264" y="30232299"/>
                  <a:ext cx="445566" cy="276999"/>
                </a:xfrm>
                <a:prstGeom prst="rect">
                  <a:avLst/>
                </a:prstGeom>
                <a:noFill/>
              </p:spPr>
              <p:txBody>
                <a:bodyPr wrap="square" rtlCol="0">
                  <a:spAutoFit/>
                </a:bodyPr>
                <a:lstStyle/>
                <a:p>
                  <a:r>
                    <a:rPr lang="fr-FR" sz="1200" b="1" dirty="0"/>
                    <a:t>50</a:t>
                  </a:r>
                </a:p>
              </p:txBody>
            </p:sp>
            <p:sp>
              <p:nvSpPr>
                <p:cNvPr id="130" name="ZoneTexte 129"/>
                <p:cNvSpPr txBox="1"/>
                <p:nvPr/>
              </p:nvSpPr>
              <p:spPr>
                <a:xfrm>
                  <a:off x="17930071" y="30585343"/>
                  <a:ext cx="445566" cy="276999"/>
                </a:xfrm>
                <a:prstGeom prst="rect">
                  <a:avLst/>
                </a:prstGeom>
                <a:noFill/>
              </p:spPr>
              <p:txBody>
                <a:bodyPr wrap="square" rtlCol="0">
                  <a:spAutoFit/>
                </a:bodyPr>
                <a:lstStyle/>
                <a:p>
                  <a:r>
                    <a:rPr lang="fr-FR" sz="1200" b="1" dirty="0"/>
                    <a:t>40</a:t>
                  </a:r>
                </a:p>
              </p:txBody>
            </p:sp>
            <p:sp>
              <p:nvSpPr>
                <p:cNvPr id="131" name="ZoneTexte 130"/>
                <p:cNvSpPr txBox="1"/>
                <p:nvPr/>
              </p:nvSpPr>
              <p:spPr>
                <a:xfrm>
                  <a:off x="17930071" y="31085941"/>
                  <a:ext cx="445566" cy="276999"/>
                </a:xfrm>
                <a:prstGeom prst="rect">
                  <a:avLst/>
                </a:prstGeom>
                <a:noFill/>
              </p:spPr>
              <p:txBody>
                <a:bodyPr wrap="square" rtlCol="0">
                  <a:spAutoFit/>
                </a:bodyPr>
                <a:lstStyle/>
                <a:p>
                  <a:r>
                    <a:rPr lang="fr-FR" sz="1200" b="1" dirty="0"/>
                    <a:t>30</a:t>
                  </a:r>
                </a:p>
              </p:txBody>
            </p:sp>
            <p:sp>
              <p:nvSpPr>
                <p:cNvPr id="132" name="ZoneTexte 131"/>
                <p:cNvSpPr txBox="1"/>
                <p:nvPr/>
              </p:nvSpPr>
              <p:spPr>
                <a:xfrm>
                  <a:off x="17918273" y="31667680"/>
                  <a:ext cx="445566" cy="276999"/>
                </a:xfrm>
                <a:prstGeom prst="rect">
                  <a:avLst/>
                </a:prstGeom>
                <a:noFill/>
              </p:spPr>
              <p:txBody>
                <a:bodyPr wrap="square" rtlCol="0">
                  <a:spAutoFit/>
                </a:bodyPr>
                <a:lstStyle/>
                <a:p>
                  <a:r>
                    <a:rPr lang="fr-FR" sz="1200" b="1" dirty="0"/>
                    <a:t>20</a:t>
                  </a:r>
                </a:p>
              </p:txBody>
            </p:sp>
            <p:sp>
              <p:nvSpPr>
                <p:cNvPr id="133" name="ZoneTexte 132"/>
                <p:cNvSpPr txBox="1"/>
                <p:nvPr/>
              </p:nvSpPr>
              <p:spPr>
                <a:xfrm>
                  <a:off x="17955631" y="32367132"/>
                  <a:ext cx="445566" cy="276999"/>
                </a:xfrm>
                <a:prstGeom prst="rect">
                  <a:avLst/>
                </a:prstGeom>
                <a:noFill/>
              </p:spPr>
              <p:txBody>
                <a:bodyPr wrap="square" rtlCol="0">
                  <a:spAutoFit/>
                </a:bodyPr>
                <a:lstStyle/>
                <a:p>
                  <a:r>
                    <a:rPr lang="fr-FR" sz="1200" b="1" dirty="0"/>
                    <a:t>10</a:t>
                  </a:r>
                </a:p>
              </p:txBody>
            </p:sp>
            <p:sp>
              <p:nvSpPr>
                <p:cNvPr id="134" name="ZoneTexte 133"/>
                <p:cNvSpPr txBox="1"/>
                <p:nvPr/>
              </p:nvSpPr>
              <p:spPr>
                <a:xfrm>
                  <a:off x="17919178" y="32774152"/>
                  <a:ext cx="445566" cy="276999"/>
                </a:xfrm>
                <a:prstGeom prst="rect">
                  <a:avLst/>
                </a:prstGeom>
                <a:noFill/>
              </p:spPr>
              <p:txBody>
                <a:bodyPr wrap="square" rtlCol="0">
                  <a:spAutoFit/>
                </a:bodyPr>
                <a:lstStyle/>
                <a:p>
                  <a:r>
                    <a:rPr lang="fr-FR" sz="1200" b="1" dirty="0"/>
                    <a:t>5</a:t>
                  </a:r>
                </a:p>
              </p:txBody>
            </p:sp>
            <p:sp>
              <p:nvSpPr>
                <p:cNvPr id="148" name="ZoneTexte 27">
                  <a:extLst>
                    <a:ext uri="{FF2B5EF4-FFF2-40B4-BE49-F238E27FC236}">
                      <a16:creationId xmlns:a16="http://schemas.microsoft.com/office/drawing/2014/main" id="{0288038E-9FE2-4A13-BEA5-5EF04EE99B74}"/>
                    </a:ext>
                  </a:extLst>
                </p:cNvPr>
                <p:cNvSpPr txBox="1"/>
                <p:nvPr/>
              </p:nvSpPr>
              <p:spPr>
                <a:xfrm>
                  <a:off x="19628106" y="28184876"/>
                  <a:ext cx="451870" cy="248603"/>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GB" sz="1200" b="1" dirty="0"/>
                    <a:t>5h</a:t>
                  </a:r>
                </a:p>
              </p:txBody>
            </p:sp>
            <p:sp>
              <p:nvSpPr>
                <p:cNvPr id="149" name="ZoneTexte 27">
                  <a:extLst>
                    <a:ext uri="{FF2B5EF4-FFF2-40B4-BE49-F238E27FC236}">
                      <a16:creationId xmlns:a16="http://schemas.microsoft.com/office/drawing/2014/main" id="{0288038E-9FE2-4A13-BEA5-5EF04EE99B74}"/>
                    </a:ext>
                  </a:extLst>
                </p:cNvPr>
                <p:cNvSpPr txBox="1"/>
                <p:nvPr/>
              </p:nvSpPr>
              <p:spPr>
                <a:xfrm>
                  <a:off x="20211462" y="28184876"/>
                  <a:ext cx="451870" cy="248603"/>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GB" sz="1200" b="1" dirty="0"/>
                    <a:t>18h</a:t>
                  </a:r>
                </a:p>
              </p:txBody>
            </p:sp>
            <p:sp>
              <p:nvSpPr>
                <p:cNvPr id="150" name="ZoneTexte 27">
                  <a:extLst>
                    <a:ext uri="{FF2B5EF4-FFF2-40B4-BE49-F238E27FC236}">
                      <a16:creationId xmlns:a16="http://schemas.microsoft.com/office/drawing/2014/main" id="{0288038E-9FE2-4A13-BEA5-5EF04EE99B74}"/>
                    </a:ext>
                  </a:extLst>
                </p:cNvPr>
                <p:cNvSpPr txBox="1"/>
                <p:nvPr/>
              </p:nvSpPr>
              <p:spPr>
                <a:xfrm>
                  <a:off x="20802570" y="28184876"/>
                  <a:ext cx="451870" cy="248603"/>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GB" sz="1200" b="1" dirty="0"/>
                    <a:t>30h</a:t>
                  </a:r>
                </a:p>
              </p:txBody>
            </p:sp>
            <p:sp>
              <p:nvSpPr>
                <p:cNvPr id="151" name="ZoneTexte 27">
                  <a:extLst>
                    <a:ext uri="{FF2B5EF4-FFF2-40B4-BE49-F238E27FC236}">
                      <a16:creationId xmlns:a16="http://schemas.microsoft.com/office/drawing/2014/main" id="{0288038E-9FE2-4A13-BEA5-5EF04EE99B74}"/>
                    </a:ext>
                  </a:extLst>
                </p:cNvPr>
                <p:cNvSpPr txBox="1"/>
                <p:nvPr/>
              </p:nvSpPr>
              <p:spPr>
                <a:xfrm>
                  <a:off x="21382449" y="28172670"/>
                  <a:ext cx="451870" cy="248603"/>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GB" sz="1200" b="1" dirty="0"/>
                    <a:t>48h</a:t>
                  </a:r>
                </a:p>
              </p:txBody>
            </p:sp>
            <p:sp>
              <p:nvSpPr>
                <p:cNvPr id="152" name="ZoneTexte 27">
                  <a:extLst>
                    <a:ext uri="{FF2B5EF4-FFF2-40B4-BE49-F238E27FC236}">
                      <a16:creationId xmlns:a16="http://schemas.microsoft.com/office/drawing/2014/main" id="{0288038E-9FE2-4A13-BEA5-5EF04EE99B74}"/>
                    </a:ext>
                  </a:extLst>
                </p:cNvPr>
                <p:cNvSpPr txBox="1"/>
                <p:nvPr/>
              </p:nvSpPr>
              <p:spPr>
                <a:xfrm>
                  <a:off x="21930633" y="28197082"/>
                  <a:ext cx="451870" cy="248603"/>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GB" sz="1200" b="1" dirty="0"/>
                    <a:t>30h</a:t>
                  </a:r>
                </a:p>
              </p:txBody>
            </p:sp>
            <p:sp>
              <p:nvSpPr>
                <p:cNvPr id="153" name="ZoneTexte 27">
                  <a:extLst>
                    <a:ext uri="{FF2B5EF4-FFF2-40B4-BE49-F238E27FC236}">
                      <a16:creationId xmlns:a16="http://schemas.microsoft.com/office/drawing/2014/main" id="{0288038E-9FE2-4A13-BEA5-5EF04EE99B74}"/>
                    </a:ext>
                  </a:extLst>
                </p:cNvPr>
                <p:cNvSpPr txBox="1"/>
                <p:nvPr/>
              </p:nvSpPr>
              <p:spPr>
                <a:xfrm>
                  <a:off x="22510512" y="28184876"/>
                  <a:ext cx="451870" cy="248603"/>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GB" sz="1200" b="1" dirty="0"/>
                    <a:t>48h</a:t>
                  </a:r>
                </a:p>
              </p:txBody>
            </p:sp>
            <p:sp>
              <p:nvSpPr>
                <p:cNvPr id="160" name="Accolade ouvrante 159"/>
                <p:cNvSpPr/>
                <p:nvPr/>
              </p:nvSpPr>
              <p:spPr>
                <a:xfrm rot="16200000" flipH="1" flipV="1">
                  <a:off x="22383519" y="27555961"/>
                  <a:ext cx="125976" cy="1031749"/>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fr-FR"/>
                </a:p>
              </p:txBody>
            </p:sp>
            <p:sp>
              <p:nvSpPr>
                <p:cNvPr id="163" name="Accolade ouvrante 162"/>
                <p:cNvSpPr/>
                <p:nvPr/>
              </p:nvSpPr>
              <p:spPr>
                <a:xfrm rot="16200000" flipH="1" flipV="1">
                  <a:off x="20691277" y="26895466"/>
                  <a:ext cx="133382" cy="2345330"/>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fr-FR"/>
                </a:p>
              </p:txBody>
            </p:sp>
          </p:grpSp>
          <p:sp>
            <p:nvSpPr>
              <p:cNvPr id="171" name="ZoneTexte 170"/>
              <p:cNvSpPr txBox="1"/>
              <p:nvPr/>
            </p:nvSpPr>
            <p:spPr>
              <a:xfrm>
                <a:off x="19265797" y="29475518"/>
                <a:ext cx="450691" cy="261610"/>
              </a:xfrm>
              <a:prstGeom prst="rect">
                <a:avLst/>
              </a:prstGeom>
              <a:noFill/>
            </p:spPr>
            <p:txBody>
              <a:bodyPr wrap="square" rtlCol="0">
                <a:spAutoFit/>
              </a:bodyPr>
              <a:lstStyle/>
              <a:p>
                <a:r>
                  <a:rPr lang="fr-FR" sz="1100" b="1" dirty="0" err="1"/>
                  <a:t>Lox</a:t>
                </a:r>
                <a:endParaRPr lang="fr-FR" sz="1100" b="1" dirty="0"/>
              </a:p>
            </p:txBody>
          </p:sp>
          <p:sp>
            <p:nvSpPr>
              <p:cNvPr id="172" name="ZoneTexte 171"/>
              <p:cNvSpPr txBox="1"/>
              <p:nvPr/>
            </p:nvSpPr>
            <p:spPr>
              <a:xfrm>
                <a:off x="19184404" y="29688811"/>
                <a:ext cx="613475" cy="261610"/>
              </a:xfrm>
              <a:prstGeom prst="rect">
                <a:avLst/>
              </a:prstGeom>
              <a:noFill/>
            </p:spPr>
            <p:txBody>
              <a:bodyPr wrap="square" rtlCol="0">
                <a:spAutoFit/>
              </a:bodyPr>
              <a:lstStyle/>
              <a:p>
                <a:r>
                  <a:rPr lang="fr-FR" sz="1100" b="1" dirty="0" err="1"/>
                  <a:t>Lmin</a:t>
                </a:r>
                <a:endParaRPr lang="fr-FR" sz="1100" b="1" dirty="0"/>
              </a:p>
            </p:txBody>
          </p:sp>
          <p:sp>
            <p:nvSpPr>
              <p:cNvPr id="173" name="ZoneTexte 172"/>
              <p:cNvSpPr txBox="1"/>
              <p:nvPr/>
            </p:nvSpPr>
            <p:spPr>
              <a:xfrm>
                <a:off x="19253062" y="29906085"/>
                <a:ext cx="613475" cy="261610"/>
              </a:xfrm>
              <a:prstGeom prst="rect">
                <a:avLst/>
              </a:prstGeom>
              <a:noFill/>
            </p:spPr>
            <p:txBody>
              <a:bodyPr wrap="square" rtlCol="0">
                <a:spAutoFit/>
              </a:bodyPr>
              <a:lstStyle/>
              <a:p>
                <a:r>
                  <a:rPr lang="fr-FR" sz="1100" b="1" dirty="0"/>
                  <a:t>Cv</a:t>
                </a:r>
              </a:p>
            </p:txBody>
          </p:sp>
          <p:sp>
            <p:nvSpPr>
              <p:cNvPr id="174" name="ZoneTexte 173"/>
              <p:cNvSpPr txBox="1"/>
              <p:nvPr/>
            </p:nvSpPr>
            <p:spPr>
              <a:xfrm>
                <a:off x="19130752" y="30137063"/>
                <a:ext cx="613475" cy="261610"/>
              </a:xfrm>
              <a:prstGeom prst="rect">
                <a:avLst/>
              </a:prstGeom>
              <a:noFill/>
            </p:spPr>
            <p:txBody>
              <a:bodyPr wrap="square" rtlCol="0">
                <a:spAutoFit/>
              </a:bodyPr>
              <a:lstStyle/>
              <a:p>
                <a:r>
                  <a:rPr lang="fr-FR" sz="1100" b="1" dirty="0" err="1"/>
                  <a:t>Lmax</a:t>
                </a:r>
                <a:endParaRPr lang="fr-FR" sz="1100" b="1" dirty="0"/>
              </a:p>
            </p:txBody>
          </p:sp>
          <p:sp>
            <p:nvSpPr>
              <p:cNvPr id="175" name="ZoneTexte 174"/>
              <p:cNvSpPr txBox="1"/>
              <p:nvPr/>
            </p:nvSpPr>
            <p:spPr>
              <a:xfrm>
                <a:off x="19312533" y="30425026"/>
                <a:ext cx="285928" cy="261610"/>
              </a:xfrm>
              <a:prstGeom prst="rect">
                <a:avLst/>
              </a:prstGeom>
              <a:noFill/>
            </p:spPr>
            <p:txBody>
              <a:bodyPr wrap="square" rtlCol="0">
                <a:spAutoFit/>
              </a:bodyPr>
              <a:lstStyle/>
              <a:p>
                <a:r>
                  <a:rPr lang="fr-FR" sz="1100" b="1" dirty="0"/>
                  <a:t>V</a:t>
                </a:r>
              </a:p>
            </p:txBody>
          </p:sp>
          <p:sp>
            <p:nvSpPr>
              <p:cNvPr id="176" name="ZoneTexte 175"/>
              <p:cNvSpPr txBox="1"/>
              <p:nvPr/>
            </p:nvSpPr>
            <p:spPr>
              <a:xfrm>
                <a:off x="19229267" y="32676851"/>
                <a:ext cx="381669" cy="261610"/>
              </a:xfrm>
              <a:prstGeom prst="rect">
                <a:avLst/>
              </a:prstGeom>
              <a:noFill/>
            </p:spPr>
            <p:txBody>
              <a:bodyPr wrap="square" rtlCol="0">
                <a:spAutoFit/>
              </a:bodyPr>
              <a:lstStyle/>
              <a:p>
                <a:r>
                  <a:rPr lang="fr-FR" sz="1100" b="1" dirty="0"/>
                  <a:t>Al</a:t>
                </a:r>
              </a:p>
            </p:txBody>
          </p:sp>
        </p:grpSp>
        <p:sp>
          <p:nvSpPr>
            <p:cNvPr id="180" name="ZoneTexte 179"/>
            <p:cNvSpPr txBox="1"/>
            <p:nvPr/>
          </p:nvSpPr>
          <p:spPr>
            <a:xfrm>
              <a:off x="19600954" y="27505770"/>
              <a:ext cx="2623028" cy="369332"/>
            </a:xfrm>
            <a:prstGeom prst="rect">
              <a:avLst/>
            </a:prstGeom>
            <a:noFill/>
          </p:spPr>
          <p:txBody>
            <a:bodyPr wrap="square" rtlCol="0">
              <a:spAutoFit/>
            </a:bodyPr>
            <a:lstStyle/>
            <a:p>
              <a:r>
                <a:rPr lang="fr-FR" b="1" dirty="0">
                  <a:latin typeface="Times New Roman" panose="02020603050405020304" pitchFamily="18" charset="0"/>
                </a:rPr>
                <a:t>Non </a:t>
              </a:r>
              <a:r>
                <a:rPr lang="fr-FR" b="1" dirty="0" err="1">
                  <a:latin typeface="Times New Roman" panose="02020603050405020304" pitchFamily="18" charset="0"/>
                </a:rPr>
                <a:t>reducing</a:t>
              </a:r>
              <a:r>
                <a:rPr lang="fr-FR" b="1" dirty="0">
                  <a:latin typeface="Times New Roman" panose="02020603050405020304" pitchFamily="18" charset="0"/>
                </a:rPr>
                <a:t> condition</a:t>
              </a:r>
            </a:p>
          </p:txBody>
        </p:sp>
        <p:sp>
          <p:nvSpPr>
            <p:cNvPr id="182" name="ZoneTexte 181"/>
            <p:cNvSpPr txBox="1"/>
            <p:nvPr/>
          </p:nvSpPr>
          <p:spPr>
            <a:xfrm>
              <a:off x="20302115" y="28053659"/>
              <a:ext cx="1319011" cy="307777"/>
            </a:xfrm>
            <a:prstGeom prst="rect">
              <a:avLst/>
            </a:prstGeom>
            <a:noFill/>
          </p:spPr>
          <p:txBody>
            <a:bodyPr wrap="square" rtlCol="0">
              <a:spAutoFit/>
            </a:bodyPr>
            <a:lstStyle/>
            <a:p>
              <a:r>
                <a:rPr lang="fr-FR" sz="1400" b="1" dirty="0" err="1"/>
                <a:t>Supernatant</a:t>
              </a:r>
              <a:r>
                <a:rPr lang="fr-FR" sz="1400" b="1" dirty="0"/>
                <a:t> </a:t>
              </a:r>
            </a:p>
          </p:txBody>
        </p:sp>
        <p:sp>
          <p:nvSpPr>
            <p:cNvPr id="183" name="ZoneTexte 182"/>
            <p:cNvSpPr txBox="1"/>
            <p:nvPr/>
          </p:nvSpPr>
          <p:spPr>
            <a:xfrm>
              <a:off x="22215248" y="28048631"/>
              <a:ext cx="741933" cy="307777"/>
            </a:xfrm>
            <a:prstGeom prst="rect">
              <a:avLst/>
            </a:prstGeom>
            <a:noFill/>
          </p:spPr>
          <p:txBody>
            <a:bodyPr wrap="square" rtlCol="0">
              <a:spAutoFit/>
            </a:bodyPr>
            <a:lstStyle/>
            <a:p>
              <a:r>
                <a:rPr lang="fr-FR" sz="1400" b="1" dirty="0"/>
                <a:t>Pellet </a:t>
              </a:r>
            </a:p>
          </p:txBody>
        </p:sp>
      </p:grpSp>
      <p:grpSp>
        <p:nvGrpSpPr>
          <p:cNvPr id="14" name="Groupe 13">
            <a:extLst>
              <a:ext uri="{FF2B5EF4-FFF2-40B4-BE49-F238E27FC236}">
                <a16:creationId xmlns:a16="http://schemas.microsoft.com/office/drawing/2014/main" id="{9D9D1057-A95C-42C4-A562-74B2022326D9}"/>
              </a:ext>
            </a:extLst>
          </p:cNvPr>
          <p:cNvGrpSpPr/>
          <p:nvPr/>
        </p:nvGrpSpPr>
        <p:grpSpPr>
          <a:xfrm>
            <a:off x="23547191" y="21343475"/>
            <a:ext cx="5982151" cy="6452063"/>
            <a:chOff x="23583612" y="27446222"/>
            <a:chExt cx="5982151" cy="6451888"/>
          </a:xfrm>
        </p:grpSpPr>
        <p:grpSp>
          <p:nvGrpSpPr>
            <p:cNvPr id="47" name="Groupe 46"/>
            <p:cNvGrpSpPr/>
            <p:nvPr/>
          </p:nvGrpSpPr>
          <p:grpSpPr>
            <a:xfrm>
              <a:off x="23583612" y="27922354"/>
              <a:ext cx="5982151" cy="5975756"/>
              <a:chOff x="23535218" y="27624623"/>
              <a:chExt cx="5982151" cy="5975756"/>
            </a:xfrm>
          </p:grpSpPr>
          <p:grpSp>
            <p:nvGrpSpPr>
              <p:cNvPr id="35" name="Groupe 34"/>
              <p:cNvGrpSpPr/>
              <p:nvPr/>
            </p:nvGrpSpPr>
            <p:grpSpPr>
              <a:xfrm>
                <a:off x="23535218" y="27624623"/>
                <a:ext cx="5982151" cy="5975756"/>
                <a:chOff x="23535218" y="27624623"/>
                <a:chExt cx="5982151" cy="5975756"/>
              </a:xfrm>
            </p:grpSpPr>
            <p:pic>
              <p:nvPicPr>
                <p:cNvPr id="46" name="Image 45"/>
                <p:cNvPicPr>
                  <a:picLocks noChangeAspect="1"/>
                </p:cNvPicPr>
                <p:nvPr/>
              </p:nvPicPr>
              <p:blipFill rotWithShape="1">
                <a:blip r:embed="rId10" cstate="print">
                  <a:extLst>
                    <a:ext uri="{BEBA8EAE-BF5A-486C-A8C5-ECC9F3942E4B}">
                      <a14:imgProps xmlns:a14="http://schemas.microsoft.com/office/drawing/2010/main">
                        <a14:imgLayer r:embed="rId11">
                          <a14:imgEffect>
                            <a14:brightnessContrast bright="31000"/>
                          </a14:imgEffect>
                        </a14:imgLayer>
                      </a14:imgProps>
                    </a:ext>
                    <a:ext uri="{28A0092B-C50C-407E-A947-70E740481C1C}">
                      <a14:useLocalDpi xmlns:a14="http://schemas.microsoft.com/office/drawing/2010/main" val="0"/>
                    </a:ext>
                  </a:extLst>
                </a:blip>
                <a:srcRect l="12020" t="22998" r="24473" b="26798"/>
                <a:stretch/>
              </p:blipFill>
              <p:spPr>
                <a:xfrm rot="16200000">
                  <a:off x="23790658" y="27896285"/>
                  <a:ext cx="5448654" cy="5959533"/>
                </a:xfrm>
                <a:prstGeom prst="rect">
                  <a:avLst/>
                </a:prstGeom>
              </p:spPr>
            </p:pic>
            <p:sp>
              <p:nvSpPr>
                <p:cNvPr id="59" name="Accolade ouvrante 58"/>
                <p:cNvSpPr/>
                <p:nvPr/>
              </p:nvSpPr>
              <p:spPr>
                <a:xfrm rot="16200000" flipH="1" flipV="1">
                  <a:off x="26484900" y="24752803"/>
                  <a:ext cx="160649" cy="5904289"/>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fr-FR"/>
                </a:p>
              </p:txBody>
            </p:sp>
            <p:sp>
              <p:nvSpPr>
                <p:cNvPr id="63" name="ZoneTexte 62"/>
                <p:cNvSpPr txBox="1"/>
                <p:nvPr/>
              </p:nvSpPr>
              <p:spPr>
                <a:xfrm>
                  <a:off x="24192067" y="28160729"/>
                  <a:ext cx="404446" cy="369332"/>
                </a:xfrm>
                <a:prstGeom prst="rect">
                  <a:avLst/>
                </a:prstGeom>
                <a:noFill/>
              </p:spPr>
              <p:txBody>
                <a:bodyPr wrap="square" rtlCol="0">
                  <a:spAutoFit/>
                </a:bodyPr>
                <a:lstStyle/>
                <a:p>
                  <a:r>
                    <a:rPr lang="fr-FR" dirty="0"/>
                    <a:t>M</a:t>
                  </a:r>
                </a:p>
              </p:txBody>
            </p:sp>
            <p:sp>
              <p:nvSpPr>
                <p:cNvPr id="135" name="ZoneTexte 134"/>
                <p:cNvSpPr txBox="1"/>
                <p:nvPr/>
              </p:nvSpPr>
              <p:spPr>
                <a:xfrm>
                  <a:off x="23713983" y="28806332"/>
                  <a:ext cx="445566" cy="276999"/>
                </a:xfrm>
                <a:prstGeom prst="rect">
                  <a:avLst/>
                </a:prstGeom>
                <a:noFill/>
              </p:spPr>
              <p:txBody>
                <a:bodyPr wrap="square" rtlCol="0">
                  <a:spAutoFit/>
                </a:bodyPr>
                <a:lstStyle/>
                <a:p>
                  <a:r>
                    <a:rPr lang="fr-FR" sz="1200" b="1" dirty="0"/>
                    <a:t>250</a:t>
                  </a:r>
                </a:p>
              </p:txBody>
            </p:sp>
            <p:sp>
              <p:nvSpPr>
                <p:cNvPr id="136" name="ZoneTexte 135"/>
                <p:cNvSpPr txBox="1"/>
                <p:nvPr/>
              </p:nvSpPr>
              <p:spPr>
                <a:xfrm>
                  <a:off x="23694721" y="29068389"/>
                  <a:ext cx="445566" cy="276999"/>
                </a:xfrm>
                <a:prstGeom prst="rect">
                  <a:avLst/>
                </a:prstGeom>
                <a:noFill/>
              </p:spPr>
              <p:txBody>
                <a:bodyPr wrap="square" rtlCol="0">
                  <a:spAutoFit/>
                </a:bodyPr>
                <a:lstStyle/>
                <a:p>
                  <a:r>
                    <a:rPr lang="fr-FR" sz="1200" b="1" dirty="0"/>
                    <a:t>150</a:t>
                  </a:r>
                </a:p>
              </p:txBody>
            </p:sp>
            <p:sp>
              <p:nvSpPr>
                <p:cNvPr id="137" name="ZoneTexte 136"/>
                <p:cNvSpPr txBox="1"/>
                <p:nvPr/>
              </p:nvSpPr>
              <p:spPr>
                <a:xfrm>
                  <a:off x="23690386" y="29500348"/>
                  <a:ext cx="445566" cy="276999"/>
                </a:xfrm>
                <a:prstGeom prst="rect">
                  <a:avLst/>
                </a:prstGeom>
                <a:noFill/>
              </p:spPr>
              <p:txBody>
                <a:bodyPr wrap="square" rtlCol="0">
                  <a:spAutoFit/>
                </a:bodyPr>
                <a:lstStyle/>
                <a:p>
                  <a:r>
                    <a:rPr lang="fr-FR" sz="1200" b="1" dirty="0"/>
                    <a:t>100</a:t>
                  </a:r>
                </a:p>
              </p:txBody>
            </p:sp>
            <p:sp>
              <p:nvSpPr>
                <p:cNvPr id="141" name="ZoneTexte 140"/>
                <p:cNvSpPr txBox="1"/>
                <p:nvPr/>
              </p:nvSpPr>
              <p:spPr>
                <a:xfrm>
                  <a:off x="23692995" y="29907902"/>
                  <a:ext cx="445566" cy="276999"/>
                </a:xfrm>
                <a:prstGeom prst="rect">
                  <a:avLst/>
                </a:prstGeom>
                <a:noFill/>
              </p:spPr>
              <p:txBody>
                <a:bodyPr wrap="square" rtlCol="0">
                  <a:spAutoFit/>
                </a:bodyPr>
                <a:lstStyle/>
                <a:p>
                  <a:r>
                    <a:rPr lang="fr-FR" sz="1200" b="1" dirty="0"/>
                    <a:t>70</a:t>
                  </a:r>
                </a:p>
              </p:txBody>
            </p:sp>
            <p:sp>
              <p:nvSpPr>
                <p:cNvPr id="142" name="ZoneTexte 141"/>
                <p:cNvSpPr txBox="1"/>
                <p:nvPr/>
              </p:nvSpPr>
              <p:spPr>
                <a:xfrm>
                  <a:off x="23693806" y="30287478"/>
                  <a:ext cx="445566" cy="276999"/>
                </a:xfrm>
                <a:prstGeom prst="rect">
                  <a:avLst/>
                </a:prstGeom>
                <a:noFill/>
              </p:spPr>
              <p:txBody>
                <a:bodyPr wrap="square" rtlCol="0">
                  <a:spAutoFit/>
                </a:bodyPr>
                <a:lstStyle/>
                <a:p>
                  <a:r>
                    <a:rPr lang="fr-FR" sz="1200" b="1" dirty="0"/>
                    <a:t>50</a:t>
                  </a:r>
                </a:p>
              </p:txBody>
            </p:sp>
            <p:sp>
              <p:nvSpPr>
                <p:cNvPr id="143" name="ZoneTexte 142"/>
                <p:cNvSpPr txBox="1"/>
                <p:nvPr/>
              </p:nvSpPr>
              <p:spPr>
                <a:xfrm>
                  <a:off x="23700613" y="30604305"/>
                  <a:ext cx="445566" cy="276999"/>
                </a:xfrm>
                <a:prstGeom prst="rect">
                  <a:avLst/>
                </a:prstGeom>
                <a:noFill/>
              </p:spPr>
              <p:txBody>
                <a:bodyPr wrap="square" rtlCol="0">
                  <a:spAutoFit/>
                </a:bodyPr>
                <a:lstStyle/>
                <a:p>
                  <a:r>
                    <a:rPr lang="fr-FR" sz="1200" b="1" dirty="0"/>
                    <a:t>40</a:t>
                  </a:r>
                </a:p>
              </p:txBody>
            </p:sp>
            <p:sp>
              <p:nvSpPr>
                <p:cNvPr id="144" name="ZoneTexte 143"/>
                <p:cNvSpPr txBox="1"/>
                <p:nvPr/>
              </p:nvSpPr>
              <p:spPr>
                <a:xfrm>
                  <a:off x="23700613" y="31104903"/>
                  <a:ext cx="445566" cy="276999"/>
                </a:xfrm>
                <a:prstGeom prst="rect">
                  <a:avLst/>
                </a:prstGeom>
                <a:noFill/>
              </p:spPr>
              <p:txBody>
                <a:bodyPr wrap="square" rtlCol="0">
                  <a:spAutoFit/>
                </a:bodyPr>
                <a:lstStyle/>
                <a:p>
                  <a:r>
                    <a:rPr lang="fr-FR" sz="1200" b="1" dirty="0"/>
                    <a:t>30</a:t>
                  </a:r>
                </a:p>
              </p:txBody>
            </p:sp>
            <p:sp>
              <p:nvSpPr>
                <p:cNvPr id="145" name="ZoneTexte 144"/>
                <p:cNvSpPr txBox="1"/>
                <p:nvPr/>
              </p:nvSpPr>
              <p:spPr>
                <a:xfrm>
                  <a:off x="23688815" y="31686642"/>
                  <a:ext cx="445566" cy="276999"/>
                </a:xfrm>
                <a:prstGeom prst="rect">
                  <a:avLst/>
                </a:prstGeom>
                <a:noFill/>
              </p:spPr>
              <p:txBody>
                <a:bodyPr wrap="square" rtlCol="0">
                  <a:spAutoFit/>
                </a:bodyPr>
                <a:lstStyle/>
                <a:p>
                  <a:r>
                    <a:rPr lang="fr-FR" sz="1200" b="1" dirty="0"/>
                    <a:t>20</a:t>
                  </a:r>
                </a:p>
              </p:txBody>
            </p:sp>
            <p:sp>
              <p:nvSpPr>
                <p:cNvPr id="146" name="ZoneTexte 145"/>
                <p:cNvSpPr txBox="1"/>
                <p:nvPr/>
              </p:nvSpPr>
              <p:spPr>
                <a:xfrm>
                  <a:off x="23688815" y="32386094"/>
                  <a:ext cx="445566" cy="276999"/>
                </a:xfrm>
                <a:prstGeom prst="rect">
                  <a:avLst/>
                </a:prstGeom>
                <a:noFill/>
              </p:spPr>
              <p:txBody>
                <a:bodyPr wrap="square" rtlCol="0">
                  <a:spAutoFit/>
                </a:bodyPr>
                <a:lstStyle/>
                <a:p>
                  <a:r>
                    <a:rPr lang="fr-FR" sz="1200" b="1" dirty="0"/>
                    <a:t>10</a:t>
                  </a:r>
                </a:p>
              </p:txBody>
            </p:sp>
            <p:sp>
              <p:nvSpPr>
                <p:cNvPr id="147" name="ZoneTexte 146"/>
                <p:cNvSpPr txBox="1"/>
                <p:nvPr/>
              </p:nvSpPr>
              <p:spPr>
                <a:xfrm>
                  <a:off x="23652362" y="32793114"/>
                  <a:ext cx="445566" cy="276999"/>
                </a:xfrm>
                <a:prstGeom prst="rect">
                  <a:avLst/>
                </a:prstGeom>
                <a:noFill/>
              </p:spPr>
              <p:txBody>
                <a:bodyPr wrap="square" rtlCol="0">
                  <a:spAutoFit/>
                </a:bodyPr>
                <a:lstStyle/>
                <a:p>
                  <a:r>
                    <a:rPr lang="fr-FR" sz="1200" b="1" dirty="0"/>
                    <a:t>5</a:t>
                  </a:r>
                </a:p>
              </p:txBody>
            </p:sp>
            <p:sp>
              <p:nvSpPr>
                <p:cNvPr id="154" name="ZoneTexte 27">
                  <a:extLst>
                    <a:ext uri="{FF2B5EF4-FFF2-40B4-BE49-F238E27FC236}">
                      <a16:creationId xmlns:a16="http://schemas.microsoft.com/office/drawing/2014/main" id="{0288038E-9FE2-4A13-BEA5-5EF04EE99B74}"/>
                    </a:ext>
                  </a:extLst>
                </p:cNvPr>
                <p:cNvSpPr txBox="1"/>
                <p:nvPr/>
              </p:nvSpPr>
              <p:spPr>
                <a:xfrm>
                  <a:off x="27935381" y="28381801"/>
                  <a:ext cx="451870" cy="248603"/>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GB" sz="1200" b="1" dirty="0"/>
                    <a:t>30h</a:t>
                  </a:r>
                </a:p>
              </p:txBody>
            </p:sp>
            <p:sp>
              <p:nvSpPr>
                <p:cNvPr id="155" name="ZoneTexte 27">
                  <a:extLst>
                    <a:ext uri="{FF2B5EF4-FFF2-40B4-BE49-F238E27FC236}">
                      <a16:creationId xmlns:a16="http://schemas.microsoft.com/office/drawing/2014/main" id="{0288038E-9FE2-4A13-BEA5-5EF04EE99B74}"/>
                    </a:ext>
                  </a:extLst>
                </p:cNvPr>
                <p:cNvSpPr txBox="1"/>
                <p:nvPr/>
              </p:nvSpPr>
              <p:spPr>
                <a:xfrm>
                  <a:off x="28515260" y="28369595"/>
                  <a:ext cx="451870" cy="248603"/>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GB" sz="1200" b="1" dirty="0"/>
                    <a:t>48h</a:t>
                  </a:r>
                </a:p>
              </p:txBody>
            </p:sp>
            <p:sp>
              <p:nvSpPr>
                <p:cNvPr id="156" name="ZoneTexte 27">
                  <a:extLst>
                    <a:ext uri="{FF2B5EF4-FFF2-40B4-BE49-F238E27FC236}">
                      <a16:creationId xmlns:a16="http://schemas.microsoft.com/office/drawing/2014/main" id="{0288038E-9FE2-4A13-BEA5-5EF04EE99B74}"/>
                    </a:ext>
                  </a:extLst>
                </p:cNvPr>
                <p:cNvSpPr txBox="1"/>
                <p:nvPr/>
              </p:nvSpPr>
              <p:spPr>
                <a:xfrm>
                  <a:off x="25468160" y="28334363"/>
                  <a:ext cx="451870" cy="248603"/>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GB" sz="1200" b="1" dirty="0"/>
                    <a:t>5h</a:t>
                  </a:r>
                </a:p>
              </p:txBody>
            </p:sp>
            <p:sp>
              <p:nvSpPr>
                <p:cNvPr id="157" name="ZoneTexte 27">
                  <a:extLst>
                    <a:ext uri="{FF2B5EF4-FFF2-40B4-BE49-F238E27FC236}">
                      <a16:creationId xmlns:a16="http://schemas.microsoft.com/office/drawing/2014/main" id="{0288038E-9FE2-4A13-BEA5-5EF04EE99B74}"/>
                    </a:ext>
                  </a:extLst>
                </p:cNvPr>
                <p:cNvSpPr txBox="1"/>
                <p:nvPr/>
              </p:nvSpPr>
              <p:spPr>
                <a:xfrm>
                  <a:off x="26051516" y="28334363"/>
                  <a:ext cx="451870" cy="248603"/>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GB" sz="1200" b="1" dirty="0"/>
                    <a:t>18h</a:t>
                  </a:r>
                </a:p>
              </p:txBody>
            </p:sp>
            <p:sp>
              <p:nvSpPr>
                <p:cNvPr id="158" name="ZoneTexte 27">
                  <a:extLst>
                    <a:ext uri="{FF2B5EF4-FFF2-40B4-BE49-F238E27FC236}">
                      <a16:creationId xmlns:a16="http://schemas.microsoft.com/office/drawing/2014/main" id="{0288038E-9FE2-4A13-BEA5-5EF04EE99B74}"/>
                    </a:ext>
                  </a:extLst>
                </p:cNvPr>
                <p:cNvSpPr txBox="1"/>
                <p:nvPr/>
              </p:nvSpPr>
              <p:spPr>
                <a:xfrm>
                  <a:off x="26642624" y="28334363"/>
                  <a:ext cx="451870" cy="248603"/>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GB" sz="1200" b="1" dirty="0"/>
                    <a:t>30h</a:t>
                  </a:r>
                </a:p>
              </p:txBody>
            </p:sp>
            <p:sp>
              <p:nvSpPr>
                <p:cNvPr id="159" name="ZoneTexte 27">
                  <a:extLst>
                    <a:ext uri="{FF2B5EF4-FFF2-40B4-BE49-F238E27FC236}">
                      <a16:creationId xmlns:a16="http://schemas.microsoft.com/office/drawing/2014/main" id="{0288038E-9FE2-4A13-BEA5-5EF04EE99B74}"/>
                    </a:ext>
                  </a:extLst>
                </p:cNvPr>
                <p:cNvSpPr txBox="1"/>
                <p:nvPr/>
              </p:nvSpPr>
              <p:spPr>
                <a:xfrm>
                  <a:off x="27222503" y="28322157"/>
                  <a:ext cx="451870" cy="248603"/>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GB" sz="1200" b="1" dirty="0"/>
                    <a:t>48h</a:t>
                  </a:r>
                </a:p>
              </p:txBody>
            </p:sp>
            <p:sp>
              <p:nvSpPr>
                <p:cNvPr id="161" name="Accolade ouvrante 160"/>
                <p:cNvSpPr/>
                <p:nvPr/>
              </p:nvSpPr>
              <p:spPr>
                <a:xfrm rot="16200000" flipH="1" flipV="1">
                  <a:off x="28354432" y="27521930"/>
                  <a:ext cx="119522" cy="1105873"/>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fr-FR"/>
                </a:p>
              </p:txBody>
            </p:sp>
            <p:sp>
              <p:nvSpPr>
                <p:cNvPr id="162" name="Accolade ouvrante 161"/>
                <p:cNvSpPr/>
                <p:nvPr/>
              </p:nvSpPr>
              <p:spPr>
                <a:xfrm rot="16200000" flipH="1" flipV="1">
                  <a:off x="26564677" y="26889940"/>
                  <a:ext cx="155892" cy="2359537"/>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fr-FR"/>
                </a:p>
              </p:txBody>
            </p:sp>
          </p:grpSp>
          <p:sp>
            <p:nvSpPr>
              <p:cNvPr id="177" name="ZoneTexte 176"/>
              <p:cNvSpPr txBox="1"/>
              <p:nvPr/>
            </p:nvSpPr>
            <p:spPr>
              <a:xfrm>
                <a:off x="25317592" y="31030328"/>
                <a:ext cx="397807" cy="261610"/>
              </a:xfrm>
              <a:prstGeom prst="rect">
                <a:avLst/>
              </a:prstGeom>
              <a:noFill/>
            </p:spPr>
            <p:txBody>
              <a:bodyPr wrap="square" rtlCol="0">
                <a:spAutoFit/>
              </a:bodyPr>
              <a:lstStyle/>
              <a:p>
                <a:r>
                  <a:rPr lang="fr-FR" sz="1100" b="1" dirty="0"/>
                  <a:t>L</a:t>
                </a:r>
                <a:r>
                  <a:rPr lang="el-GR" sz="1100" b="1" dirty="0"/>
                  <a:t>α</a:t>
                </a:r>
                <a:endParaRPr lang="fr-FR" sz="1100" b="1" dirty="0"/>
              </a:p>
            </p:txBody>
          </p:sp>
          <p:sp>
            <p:nvSpPr>
              <p:cNvPr id="178" name="ZoneTexte 177"/>
              <p:cNvSpPr txBox="1"/>
              <p:nvPr/>
            </p:nvSpPr>
            <p:spPr>
              <a:xfrm>
                <a:off x="25249090" y="31925839"/>
                <a:ext cx="397807" cy="261610"/>
              </a:xfrm>
              <a:prstGeom prst="rect">
                <a:avLst/>
              </a:prstGeom>
              <a:noFill/>
            </p:spPr>
            <p:txBody>
              <a:bodyPr wrap="square" rtlCol="0">
                <a:spAutoFit/>
              </a:bodyPr>
              <a:lstStyle/>
              <a:p>
                <a:r>
                  <a:rPr lang="fr-FR" sz="1100" b="1" dirty="0"/>
                  <a:t>L</a:t>
                </a:r>
                <a:r>
                  <a:rPr lang="el-GR" sz="1100" b="1" dirty="0"/>
                  <a:t>β</a:t>
                </a:r>
                <a:endParaRPr lang="fr-FR" sz="1100" b="1" dirty="0"/>
              </a:p>
            </p:txBody>
          </p:sp>
        </p:grpSp>
        <p:sp>
          <p:nvSpPr>
            <p:cNvPr id="181" name="ZoneTexte 180"/>
            <p:cNvSpPr txBox="1"/>
            <p:nvPr/>
          </p:nvSpPr>
          <p:spPr>
            <a:xfrm>
              <a:off x="25638832" y="27446222"/>
              <a:ext cx="2092434" cy="369332"/>
            </a:xfrm>
            <a:prstGeom prst="rect">
              <a:avLst/>
            </a:prstGeom>
            <a:noFill/>
          </p:spPr>
          <p:txBody>
            <a:bodyPr wrap="square" rtlCol="0">
              <a:spAutoFit/>
            </a:bodyPr>
            <a:lstStyle/>
            <a:p>
              <a:r>
                <a:rPr lang="fr-FR" b="1" dirty="0" err="1">
                  <a:latin typeface="Times New Roman" panose="02020603050405020304" pitchFamily="18" charset="0"/>
                </a:rPr>
                <a:t>Reducing</a:t>
              </a:r>
              <a:r>
                <a:rPr lang="fr-FR" b="1" dirty="0">
                  <a:latin typeface="Times New Roman" panose="02020603050405020304" pitchFamily="18" charset="0"/>
                </a:rPr>
                <a:t> condition</a:t>
              </a:r>
            </a:p>
          </p:txBody>
        </p:sp>
        <p:sp>
          <p:nvSpPr>
            <p:cNvPr id="184" name="ZoneTexte 183"/>
            <p:cNvSpPr txBox="1"/>
            <p:nvPr/>
          </p:nvSpPr>
          <p:spPr>
            <a:xfrm>
              <a:off x="26150573" y="28040285"/>
              <a:ext cx="1319011" cy="307777"/>
            </a:xfrm>
            <a:prstGeom prst="rect">
              <a:avLst/>
            </a:prstGeom>
            <a:noFill/>
          </p:spPr>
          <p:txBody>
            <a:bodyPr wrap="square" rtlCol="0">
              <a:spAutoFit/>
            </a:bodyPr>
            <a:lstStyle/>
            <a:p>
              <a:r>
                <a:rPr lang="fr-FR" sz="1400" b="1" dirty="0" err="1"/>
                <a:t>Supernatant</a:t>
              </a:r>
              <a:r>
                <a:rPr lang="fr-FR" sz="1400" b="1" dirty="0"/>
                <a:t> </a:t>
              </a:r>
            </a:p>
          </p:txBody>
        </p:sp>
        <p:sp>
          <p:nvSpPr>
            <p:cNvPr id="185" name="ZoneTexte 184"/>
            <p:cNvSpPr txBox="1"/>
            <p:nvPr/>
          </p:nvSpPr>
          <p:spPr>
            <a:xfrm>
              <a:off x="28137449" y="28048631"/>
              <a:ext cx="741933" cy="307777"/>
            </a:xfrm>
            <a:prstGeom prst="rect">
              <a:avLst/>
            </a:prstGeom>
            <a:noFill/>
          </p:spPr>
          <p:txBody>
            <a:bodyPr wrap="square" rtlCol="0">
              <a:spAutoFit/>
            </a:bodyPr>
            <a:lstStyle/>
            <a:p>
              <a:r>
                <a:rPr lang="fr-FR" sz="1400" b="1" dirty="0"/>
                <a:t>Pellet </a:t>
              </a:r>
            </a:p>
          </p:txBody>
        </p:sp>
      </p:grpSp>
      <p:sp>
        <p:nvSpPr>
          <p:cNvPr id="189" name="ZoneTexte 188"/>
          <p:cNvSpPr txBox="1"/>
          <p:nvPr/>
        </p:nvSpPr>
        <p:spPr>
          <a:xfrm>
            <a:off x="22796975" y="21171678"/>
            <a:ext cx="2093293" cy="461665"/>
          </a:xfrm>
          <a:prstGeom prst="rect">
            <a:avLst/>
          </a:prstGeom>
          <a:noFill/>
        </p:spPr>
        <p:txBody>
          <a:bodyPr wrap="square" rtlCol="0">
            <a:spAutoFit/>
          </a:bodyPr>
          <a:lstStyle/>
          <a:p>
            <a:r>
              <a:rPr lang="fr-FR" sz="2400" b="1" dirty="0">
                <a:solidFill>
                  <a:srgbClr val="FF0000"/>
                </a:solidFill>
                <a:latin typeface="Times New Roman" panose="02020603050405020304" pitchFamily="18" charset="0"/>
              </a:rPr>
              <a:t>Fermentation </a:t>
            </a:r>
          </a:p>
        </p:txBody>
      </p:sp>
      <p:sp>
        <p:nvSpPr>
          <p:cNvPr id="191" name="Rectangle : coins arrondis 106">
            <a:extLst>
              <a:ext uri="{FF2B5EF4-FFF2-40B4-BE49-F238E27FC236}">
                <a16:creationId xmlns:a16="http://schemas.microsoft.com/office/drawing/2014/main" id="{26567B13-A293-44FA-BFB8-94E1B1BE647A}"/>
              </a:ext>
            </a:extLst>
          </p:cNvPr>
          <p:cNvSpPr/>
          <p:nvPr/>
        </p:nvSpPr>
        <p:spPr>
          <a:xfrm>
            <a:off x="370371" y="14370410"/>
            <a:ext cx="7840748" cy="5751702"/>
          </a:xfrm>
          <a:prstGeom prst="roundRect">
            <a:avLst/>
          </a:prstGeom>
          <a:noFill/>
          <a:ln>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2" name="Rectangle : coins arrondis 106">
            <a:extLst>
              <a:ext uri="{FF2B5EF4-FFF2-40B4-BE49-F238E27FC236}">
                <a16:creationId xmlns:a16="http://schemas.microsoft.com/office/drawing/2014/main" id="{26567B13-A293-44FA-BFB8-94E1B1BE647A}"/>
              </a:ext>
            </a:extLst>
          </p:cNvPr>
          <p:cNvSpPr/>
          <p:nvPr/>
        </p:nvSpPr>
        <p:spPr>
          <a:xfrm>
            <a:off x="8485241" y="13653035"/>
            <a:ext cx="21166501" cy="6439261"/>
          </a:xfrm>
          <a:prstGeom prst="roundRect">
            <a:avLst/>
          </a:prstGeom>
          <a:noFill/>
          <a:ln>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3" name="Rectangle : coins arrondis 107">
            <a:extLst>
              <a:ext uri="{FF2B5EF4-FFF2-40B4-BE49-F238E27FC236}">
                <a16:creationId xmlns:a16="http://schemas.microsoft.com/office/drawing/2014/main" id="{B9BEC2BA-CA08-4AC8-9AFA-CDCE473ABA44}"/>
              </a:ext>
            </a:extLst>
          </p:cNvPr>
          <p:cNvSpPr/>
          <p:nvPr/>
        </p:nvSpPr>
        <p:spPr>
          <a:xfrm>
            <a:off x="1970595" y="14290613"/>
            <a:ext cx="4415877" cy="736526"/>
          </a:xfrm>
          <a:prstGeom prst="roundRect">
            <a:avLst/>
          </a:prstGeom>
          <a:solidFill>
            <a:schemeClr val="bg1"/>
          </a:solidFill>
          <a:ln>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ysClr val="windowText" lastClr="000000"/>
                </a:solidFill>
                <a:latin typeface="Times New Roman" panose="02020603050405020304" pitchFamily="18" charset="0"/>
              </a:rPr>
              <a:t>Protein extract</a:t>
            </a:r>
          </a:p>
        </p:txBody>
      </p:sp>
      <p:sp>
        <p:nvSpPr>
          <p:cNvPr id="194" name="Rectangle : coins arrondis 107">
            <a:extLst>
              <a:ext uri="{FF2B5EF4-FFF2-40B4-BE49-F238E27FC236}">
                <a16:creationId xmlns:a16="http://schemas.microsoft.com/office/drawing/2014/main" id="{B9BEC2BA-CA08-4AC8-9AFA-CDCE473ABA44}"/>
              </a:ext>
            </a:extLst>
          </p:cNvPr>
          <p:cNvSpPr/>
          <p:nvPr/>
        </p:nvSpPr>
        <p:spPr>
          <a:xfrm>
            <a:off x="14394354" y="13441125"/>
            <a:ext cx="8380051" cy="736526"/>
          </a:xfrm>
          <a:prstGeom prst="roundRect">
            <a:avLst/>
          </a:prstGeom>
          <a:solidFill>
            <a:schemeClr val="bg1"/>
          </a:solidFill>
          <a:ln>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ysClr val="windowText" lastClr="000000"/>
                </a:solidFill>
                <a:latin typeface="Times New Roman" panose="02020603050405020304" pitchFamily="18" charset="0"/>
              </a:rPr>
              <a:t>Fermentation and phytase treatments </a:t>
            </a:r>
          </a:p>
        </p:txBody>
      </p:sp>
      <p:grpSp>
        <p:nvGrpSpPr>
          <p:cNvPr id="309" name="Groupe 308"/>
          <p:cNvGrpSpPr/>
          <p:nvPr/>
        </p:nvGrpSpPr>
        <p:grpSpPr>
          <a:xfrm>
            <a:off x="592024" y="7047830"/>
            <a:ext cx="3486217" cy="3443851"/>
            <a:chOff x="592024" y="7047830"/>
            <a:chExt cx="3486217" cy="3443851"/>
          </a:xfrm>
        </p:grpSpPr>
        <p:pic>
          <p:nvPicPr>
            <p:cNvPr id="190" name="Espace réservé du contenu 4">
              <a:extLst>
                <a:ext uri="{FF2B5EF4-FFF2-40B4-BE49-F238E27FC236}">
                  <a16:creationId xmlns:a16="http://schemas.microsoft.com/office/drawing/2014/main" id="{61F5CBB8-CFEF-4EBC-B957-F53408085A61}"/>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9811" y="7047830"/>
              <a:ext cx="3238244" cy="2873313"/>
            </a:xfrm>
            <a:prstGeom prst="rect">
              <a:avLst/>
            </a:prstGeom>
          </p:spPr>
        </p:pic>
        <p:sp>
          <p:nvSpPr>
            <p:cNvPr id="95" name="ZoneTexte 94"/>
            <p:cNvSpPr txBox="1"/>
            <p:nvPr/>
          </p:nvSpPr>
          <p:spPr>
            <a:xfrm>
              <a:off x="592024" y="10122349"/>
              <a:ext cx="3486217" cy="369332"/>
            </a:xfrm>
            <a:prstGeom prst="rect">
              <a:avLst/>
            </a:prstGeom>
            <a:noFill/>
          </p:spPr>
          <p:txBody>
            <a:bodyPr wrap="square" rtlCol="0">
              <a:spAutoFit/>
            </a:bodyPr>
            <a:lstStyle/>
            <a:p>
              <a:r>
                <a:rPr lang="fr-FR" u="sng" dirty="0"/>
                <a:t>Figure 1 </a:t>
              </a:r>
              <a:r>
                <a:rPr lang="fr-FR" dirty="0"/>
                <a:t>: </a:t>
              </a:r>
              <a:r>
                <a:rPr lang="fr-FR" dirty="0" err="1"/>
                <a:t>Phytic</a:t>
              </a:r>
              <a:r>
                <a:rPr lang="fr-FR" dirty="0"/>
                <a:t> </a:t>
              </a:r>
              <a:r>
                <a:rPr lang="fr-FR" dirty="0" err="1"/>
                <a:t>acid</a:t>
              </a:r>
              <a:r>
                <a:rPr lang="fr-FR" dirty="0"/>
                <a:t> </a:t>
              </a:r>
            </a:p>
          </p:txBody>
        </p:sp>
      </p:grpSp>
      <p:grpSp>
        <p:nvGrpSpPr>
          <p:cNvPr id="308" name="Groupe 307"/>
          <p:cNvGrpSpPr/>
          <p:nvPr/>
        </p:nvGrpSpPr>
        <p:grpSpPr>
          <a:xfrm>
            <a:off x="23244965" y="6344184"/>
            <a:ext cx="6113086" cy="6179048"/>
            <a:chOff x="23244965" y="6344184"/>
            <a:chExt cx="6113086" cy="6179048"/>
          </a:xfrm>
        </p:grpSpPr>
        <p:pic>
          <p:nvPicPr>
            <p:cNvPr id="62" name="Image 61"/>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3244965" y="6344184"/>
              <a:ext cx="6113086" cy="5583606"/>
            </a:xfrm>
            <a:prstGeom prst="rect">
              <a:avLst/>
            </a:prstGeom>
          </p:spPr>
        </p:pic>
        <p:sp>
          <p:nvSpPr>
            <p:cNvPr id="195" name="ZoneTexte 194"/>
            <p:cNvSpPr txBox="1"/>
            <p:nvPr/>
          </p:nvSpPr>
          <p:spPr>
            <a:xfrm>
              <a:off x="23844026" y="12153900"/>
              <a:ext cx="5089704" cy="369332"/>
            </a:xfrm>
            <a:prstGeom prst="rect">
              <a:avLst/>
            </a:prstGeom>
            <a:noFill/>
          </p:spPr>
          <p:txBody>
            <a:bodyPr wrap="square" rtlCol="0">
              <a:spAutoFit/>
            </a:bodyPr>
            <a:lstStyle/>
            <a:p>
              <a:r>
                <a:rPr lang="fr-FR" u="sng" dirty="0"/>
                <a:t>Figure 2 </a:t>
              </a:r>
              <a:r>
                <a:rPr lang="fr-FR" dirty="0"/>
                <a:t>: </a:t>
              </a:r>
              <a:r>
                <a:rPr lang="fr-FR" dirty="0" err="1"/>
                <a:t>Phytase</a:t>
              </a:r>
              <a:r>
                <a:rPr lang="fr-FR" dirty="0"/>
                <a:t> </a:t>
              </a:r>
              <a:r>
                <a:rPr lang="fr-FR" dirty="0" err="1"/>
                <a:t>hydrolytic</a:t>
              </a:r>
              <a:r>
                <a:rPr lang="fr-FR" dirty="0"/>
                <a:t> </a:t>
              </a:r>
              <a:r>
                <a:rPr lang="fr-FR" dirty="0" err="1"/>
                <a:t>mecanism</a:t>
              </a:r>
              <a:r>
                <a:rPr lang="fr-FR" dirty="0"/>
                <a:t> (4) </a:t>
              </a:r>
            </a:p>
          </p:txBody>
        </p:sp>
      </p:grpSp>
      <p:sp>
        <p:nvSpPr>
          <p:cNvPr id="197" name="Rectangle à coins arrondis 196"/>
          <p:cNvSpPr/>
          <p:nvPr/>
        </p:nvSpPr>
        <p:spPr>
          <a:xfrm>
            <a:off x="14813064" y="29813654"/>
            <a:ext cx="5377636" cy="701014"/>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err="1">
                <a:solidFill>
                  <a:srgbClr val="FF0000"/>
                </a:solidFill>
                <a:latin typeface="Times New Roman" panose="02020603050405020304" pitchFamily="18" charset="0"/>
              </a:rPr>
              <a:t>Phytic</a:t>
            </a:r>
            <a:r>
              <a:rPr lang="fr-FR" sz="2400" dirty="0">
                <a:solidFill>
                  <a:srgbClr val="FF0000"/>
                </a:solidFill>
                <a:latin typeface="Times New Roman" panose="02020603050405020304" pitchFamily="18" charset="0"/>
              </a:rPr>
              <a:t> </a:t>
            </a:r>
            <a:r>
              <a:rPr lang="fr-FR" sz="2400" dirty="0" err="1">
                <a:solidFill>
                  <a:srgbClr val="FF0000"/>
                </a:solidFill>
                <a:latin typeface="Times New Roman" panose="02020603050405020304" pitchFamily="18" charset="0"/>
              </a:rPr>
              <a:t>acid</a:t>
            </a:r>
            <a:r>
              <a:rPr lang="fr-FR" sz="2400" dirty="0">
                <a:solidFill>
                  <a:srgbClr val="FF0000"/>
                </a:solidFill>
                <a:latin typeface="Times New Roman" panose="02020603050405020304" pitchFamily="18" charset="0"/>
              </a:rPr>
              <a:t> </a:t>
            </a:r>
            <a:r>
              <a:rPr lang="fr-FR" sz="2400" dirty="0" err="1">
                <a:solidFill>
                  <a:srgbClr val="FF0000"/>
                </a:solidFill>
                <a:latin typeface="Times New Roman" panose="02020603050405020304" pitchFamily="18" charset="0"/>
              </a:rPr>
              <a:t>reduction</a:t>
            </a:r>
            <a:r>
              <a:rPr lang="fr-FR" sz="2400" dirty="0">
                <a:solidFill>
                  <a:srgbClr val="FF0000"/>
                </a:solidFill>
                <a:latin typeface="Times New Roman" panose="02020603050405020304" pitchFamily="18" charset="0"/>
              </a:rPr>
              <a:t> by fermentation or </a:t>
            </a:r>
            <a:r>
              <a:rPr lang="fr-FR" sz="2400" dirty="0" err="1">
                <a:solidFill>
                  <a:srgbClr val="FF0000"/>
                </a:solidFill>
                <a:latin typeface="Times New Roman" panose="02020603050405020304" pitchFamily="18" charset="0"/>
              </a:rPr>
              <a:t>purified</a:t>
            </a:r>
            <a:r>
              <a:rPr lang="fr-FR" sz="2400" dirty="0">
                <a:solidFill>
                  <a:srgbClr val="FF0000"/>
                </a:solidFill>
                <a:latin typeface="Times New Roman" panose="02020603050405020304" pitchFamily="18" charset="0"/>
              </a:rPr>
              <a:t> enzyme  </a:t>
            </a:r>
          </a:p>
        </p:txBody>
      </p:sp>
      <p:sp>
        <p:nvSpPr>
          <p:cNvPr id="198" name="Rectangle à coins arrondis 197"/>
          <p:cNvSpPr/>
          <p:nvPr/>
        </p:nvSpPr>
        <p:spPr>
          <a:xfrm>
            <a:off x="24367136" y="28993947"/>
            <a:ext cx="3111256" cy="701014"/>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err="1">
                <a:solidFill>
                  <a:srgbClr val="FF0000"/>
                </a:solidFill>
                <a:latin typeface="Times New Roman" panose="02020603050405020304" pitchFamily="18" charset="0"/>
              </a:rPr>
              <a:t>Solubility</a:t>
            </a:r>
            <a:endParaRPr lang="fr-FR" sz="2400" dirty="0">
              <a:solidFill>
                <a:srgbClr val="FF0000"/>
              </a:solidFill>
              <a:latin typeface="Times New Roman" panose="02020603050405020304" pitchFamily="18" charset="0"/>
            </a:endParaRPr>
          </a:p>
        </p:txBody>
      </p:sp>
      <p:sp>
        <p:nvSpPr>
          <p:cNvPr id="199" name="ZoneTexte 198"/>
          <p:cNvSpPr txBox="1"/>
          <p:nvPr/>
        </p:nvSpPr>
        <p:spPr>
          <a:xfrm>
            <a:off x="17637806" y="37225857"/>
            <a:ext cx="11579051" cy="2785378"/>
          </a:xfrm>
          <a:prstGeom prst="rect">
            <a:avLst/>
          </a:prstGeom>
          <a:noFill/>
        </p:spPr>
        <p:txBody>
          <a:bodyPr wrap="square" rtlCol="0">
            <a:spAutoFit/>
          </a:bodyPr>
          <a:lstStyle/>
          <a:p>
            <a:pPr marL="342900" indent="-342900">
              <a:buFont typeface="Wingdings" panose="05000000000000000000" pitchFamily="2" charset="2"/>
              <a:buChar char="Ø"/>
            </a:pPr>
            <a:r>
              <a:rPr lang="en-GB" sz="2500" dirty="0">
                <a:latin typeface="Times New Roman" panose="02020603050405020304" pitchFamily="18" charset="0"/>
              </a:rPr>
              <a:t>The next step is to observe the behaviour of phytic acid during simulated acidification and after our treatments, in order to confirm that the modifications to solubility are correlated with less interactions between phytic acid and proteins.</a:t>
            </a:r>
          </a:p>
          <a:p>
            <a:pPr marL="342900" indent="-342900">
              <a:buFont typeface="Wingdings" panose="05000000000000000000" pitchFamily="2" charset="2"/>
              <a:buChar char="Ø"/>
            </a:pPr>
            <a:r>
              <a:rPr lang="en-GB" sz="2500" dirty="0">
                <a:latin typeface="Times New Roman" panose="02020603050405020304" pitchFamily="18" charset="0"/>
              </a:rPr>
              <a:t>During fermentation, lactic acid bacteria can develop proteolytic activities. Protein degradation can affect protein solubility and the way proteins interact with phytic acid. The second part of the study will examine these impacts and attempt to determine which activities have the greatest impact depending on the </a:t>
            </a:r>
            <a:r>
              <a:rPr lang="en-GB" sz="2500" dirty="0" err="1">
                <a:latin typeface="Times New Roman" panose="02020603050405020304" pitchFamily="18" charset="0"/>
              </a:rPr>
              <a:t>pH.</a:t>
            </a:r>
            <a:r>
              <a:rPr lang="en-GB" sz="2500" dirty="0">
                <a:latin typeface="Times New Roman" panose="02020603050405020304" pitchFamily="18" charset="0"/>
              </a:rPr>
              <a:t> </a:t>
            </a:r>
            <a:endParaRPr lang="en-US" sz="2500" dirty="0">
              <a:latin typeface="Times New Roman" panose="02020603050405020304" pitchFamily="18" charset="0"/>
            </a:endParaRPr>
          </a:p>
        </p:txBody>
      </p:sp>
      <p:grpSp>
        <p:nvGrpSpPr>
          <p:cNvPr id="201" name="Groupe 200"/>
          <p:cNvGrpSpPr/>
          <p:nvPr/>
        </p:nvGrpSpPr>
        <p:grpSpPr>
          <a:xfrm>
            <a:off x="826319" y="22250079"/>
            <a:ext cx="16463250" cy="3815104"/>
            <a:chOff x="702347" y="22061531"/>
            <a:chExt cx="16463250" cy="3815104"/>
          </a:xfrm>
        </p:grpSpPr>
        <p:pic>
          <p:nvPicPr>
            <p:cNvPr id="200" name="Image 199"/>
            <p:cNvPicPr>
              <a:picLocks noChangeAspect="1"/>
            </p:cNvPicPr>
            <p:nvPr/>
          </p:nvPicPr>
          <p:blipFill rotWithShape="1">
            <a:blip r:embed="rId14">
              <a:extLst>
                <a:ext uri="{28A0092B-C50C-407E-A947-70E740481C1C}">
                  <a14:useLocalDpi xmlns:a14="http://schemas.microsoft.com/office/drawing/2010/main" val="0"/>
                </a:ext>
              </a:extLst>
            </a:blip>
            <a:srcRect l="997" t="4582" r="1864" b="3419"/>
            <a:stretch/>
          </p:blipFill>
          <p:spPr>
            <a:xfrm>
              <a:off x="702347" y="22061531"/>
              <a:ext cx="16463250" cy="3815104"/>
            </a:xfrm>
            <a:prstGeom prst="rect">
              <a:avLst/>
            </a:prstGeom>
          </p:spPr>
        </p:pic>
        <p:sp>
          <p:nvSpPr>
            <p:cNvPr id="125" name="Flèche : haut 124">
              <a:extLst>
                <a:ext uri="{FF2B5EF4-FFF2-40B4-BE49-F238E27FC236}">
                  <a16:creationId xmlns:a16="http://schemas.microsoft.com/office/drawing/2014/main" id="{FFA56ADB-2C82-4CC2-A0AA-50BE4CCFA739}"/>
                </a:ext>
              </a:extLst>
            </p:cNvPr>
            <p:cNvSpPr/>
            <p:nvPr/>
          </p:nvSpPr>
          <p:spPr>
            <a:xfrm>
              <a:off x="2779883" y="23120998"/>
              <a:ext cx="240839" cy="35354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6" name="Flèche : haut 125">
              <a:extLst>
                <a:ext uri="{FF2B5EF4-FFF2-40B4-BE49-F238E27FC236}">
                  <a16:creationId xmlns:a16="http://schemas.microsoft.com/office/drawing/2014/main" id="{EA842030-F7CC-468A-94B4-C0CA105092B8}"/>
                </a:ext>
              </a:extLst>
            </p:cNvPr>
            <p:cNvSpPr/>
            <p:nvPr/>
          </p:nvSpPr>
          <p:spPr>
            <a:xfrm>
              <a:off x="1460598" y="23109322"/>
              <a:ext cx="240839" cy="35354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8" name="Flèche : haut 137">
              <a:extLst>
                <a:ext uri="{FF2B5EF4-FFF2-40B4-BE49-F238E27FC236}">
                  <a16:creationId xmlns:a16="http://schemas.microsoft.com/office/drawing/2014/main" id="{48E808CF-E443-484D-9343-DC845AEAEC56}"/>
                </a:ext>
              </a:extLst>
            </p:cNvPr>
            <p:cNvSpPr/>
            <p:nvPr/>
          </p:nvSpPr>
          <p:spPr>
            <a:xfrm>
              <a:off x="11669899" y="23291942"/>
              <a:ext cx="240839" cy="35354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9" name="Flèche : haut 138">
              <a:extLst>
                <a:ext uri="{FF2B5EF4-FFF2-40B4-BE49-F238E27FC236}">
                  <a16:creationId xmlns:a16="http://schemas.microsoft.com/office/drawing/2014/main" id="{6E283760-927B-4E18-9887-A734CCC23A5B}"/>
                </a:ext>
              </a:extLst>
            </p:cNvPr>
            <p:cNvSpPr/>
            <p:nvPr/>
          </p:nvSpPr>
          <p:spPr>
            <a:xfrm>
              <a:off x="5198047" y="23148828"/>
              <a:ext cx="240839" cy="35354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Accolade ouvrante 49"/>
            <p:cNvSpPr/>
            <p:nvPr/>
          </p:nvSpPr>
          <p:spPr>
            <a:xfrm rot="16200000">
              <a:off x="4105383" y="22424715"/>
              <a:ext cx="51162" cy="2373252"/>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fr-FR"/>
            </a:p>
          </p:txBody>
        </p:sp>
        <p:sp>
          <p:nvSpPr>
            <p:cNvPr id="51" name="Accolade ouvrante 50"/>
            <p:cNvSpPr/>
            <p:nvPr/>
          </p:nvSpPr>
          <p:spPr>
            <a:xfrm rot="16200000">
              <a:off x="8514627" y="20435613"/>
              <a:ext cx="57481" cy="6361392"/>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fr-FR"/>
            </a:p>
          </p:txBody>
        </p:sp>
        <p:sp>
          <p:nvSpPr>
            <p:cNvPr id="52" name="Accolade ouvrante 51"/>
            <p:cNvSpPr/>
            <p:nvPr/>
          </p:nvSpPr>
          <p:spPr>
            <a:xfrm rot="16200000">
              <a:off x="13724170" y="21778906"/>
              <a:ext cx="45719" cy="3701826"/>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fr-FR"/>
            </a:p>
          </p:txBody>
        </p:sp>
        <p:sp>
          <p:nvSpPr>
            <p:cNvPr id="13" name="ZoneTexte 12"/>
            <p:cNvSpPr txBox="1"/>
            <p:nvPr/>
          </p:nvSpPr>
          <p:spPr>
            <a:xfrm>
              <a:off x="2038598" y="23680903"/>
              <a:ext cx="480698" cy="344627"/>
            </a:xfrm>
            <a:prstGeom prst="rect">
              <a:avLst/>
            </a:prstGeom>
            <a:noFill/>
          </p:spPr>
          <p:txBody>
            <a:bodyPr wrap="square" rtlCol="0">
              <a:spAutoFit/>
            </a:bodyPr>
            <a:lstStyle/>
            <a:p>
              <a:r>
                <a:rPr lang="fr-FR" dirty="0"/>
                <a:t>A1</a:t>
              </a:r>
            </a:p>
          </p:txBody>
        </p:sp>
        <p:sp>
          <p:nvSpPr>
            <p:cNvPr id="54" name="ZoneTexte 53"/>
            <p:cNvSpPr txBox="1"/>
            <p:nvPr/>
          </p:nvSpPr>
          <p:spPr>
            <a:xfrm>
              <a:off x="8331919" y="23685808"/>
              <a:ext cx="480698" cy="344627"/>
            </a:xfrm>
            <a:prstGeom prst="rect">
              <a:avLst/>
            </a:prstGeom>
            <a:noFill/>
          </p:spPr>
          <p:txBody>
            <a:bodyPr wrap="square" rtlCol="0">
              <a:spAutoFit/>
            </a:bodyPr>
            <a:lstStyle/>
            <a:p>
              <a:r>
                <a:rPr lang="fr-FR" dirty="0"/>
                <a:t>A2</a:t>
              </a:r>
            </a:p>
          </p:txBody>
        </p:sp>
        <p:sp>
          <p:nvSpPr>
            <p:cNvPr id="55" name="ZoneTexte 54"/>
            <p:cNvSpPr txBox="1"/>
            <p:nvPr/>
          </p:nvSpPr>
          <p:spPr>
            <a:xfrm>
              <a:off x="13575493" y="23701298"/>
              <a:ext cx="421054" cy="344627"/>
            </a:xfrm>
            <a:prstGeom prst="rect">
              <a:avLst/>
            </a:prstGeom>
            <a:noFill/>
          </p:spPr>
          <p:txBody>
            <a:bodyPr wrap="square" rtlCol="0">
              <a:spAutoFit/>
            </a:bodyPr>
            <a:lstStyle/>
            <a:p>
              <a:r>
                <a:rPr lang="fr-FR" dirty="0"/>
                <a:t>S2</a:t>
              </a:r>
            </a:p>
          </p:txBody>
        </p:sp>
        <p:sp>
          <p:nvSpPr>
            <p:cNvPr id="56" name="ZoneTexte 55"/>
            <p:cNvSpPr txBox="1"/>
            <p:nvPr/>
          </p:nvSpPr>
          <p:spPr>
            <a:xfrm>
              <a:off x="3961764" y="23724875"/>
              <a:ext cx="480698" cy="344627"/>
            </a:xfrm>
            <a:prstGeom prst="rect">
              <a:avLst/>
            </a:prstGeom>
            <a:noFill/>
          </p:spPr>
          <p:txBody>
            <a:bodyPr wrap="square" rtlCol="0">
              <a:spAutoFit/>
            </a:bodyPr>
            <a:lstStyle/>
            <a:p>
              <a:r>
                <a:rPr lang="fr-FR" dirty="0"/>
                <a:t>S1</a:t>
              </a:r>
            </a:p>
          </p:txBody>
        </p:sp>
      </p:grpSp>
      <p:sp>
        <p:nvSpPr>
          <p:cNvPr id="12" name="Accolade ouvrante 11"/>
          <p:cNvSpPr/>
          <p:nvPr/>
        </p:nvSpPr>
        <p:spPr>
          <a:xfrm rot="16200000">
            <a:off x="2308947" y="23126146"/>
            <a:ext cx="52372" cy="1346275"/>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fr-FR"/>
          </a:p>
        </p:txBody>
      </p:sp>
      <p:sp>
        <p:nvSpPr>
          <p:cNvPr id="202" name="ZoneTexte 201"/>
          <p:cNvSpPr txBox="1"/>
          <p:nvPr/>
        </p:nvSpPr>
        <p:spPr>
          <a:xfrm>
            <a:off x="14750397" y="30719644"/>
            <a:ext cx="5922994" cy="1938992"/>
          </a:xfrm>
          <a:prstGeom prst="rect">
            <a:avLst/>
          </a:prstGeom>
          <a:noFill/>
        </p:spPr>
        <p:txBody>
          <a:bodyPr wrap="square" rtlCol="0">
            <a:spAutoFit/>
          </a:bodyPr>
          <a:lstStyle/>
          <a:p>
            <a:pPr marL="285750" indent="-285750">
              <a:buFont typeface="Arial" panose="020B0604020202020204" pitchFamily="34" charset="0"/>
              <a:buChar char="•"/>
            </a:pPr>
            <a:r>
              <a:rPr lang="en-US" sz="2000" dirty="0">
                <a:latin typeface="Times New Roman" panose="02020603050405020304" pitchFamily="18" charset="0"/>
              </a:rPr>
              <a:t>There was no reduction in </a:t>
            </a:r>
            <a:r>
              <a:rPr lang="en-US" sz="2000" dirty="0" err="1">
                <a:latin typeface="Times New Roman" panose="02020603050405020304" pitchFamily="18" charset="0"/>
              </a:rPr>
              <a:t>phytic</a:t>
            </a:r>
            <a:r>
              <a:rPr lang="en-US" sz="2000" dirty="0">
                <a:latin typeface="Times New Roman" panose="02020603050405020304" pitchFamily="18" charset="0"/>
              </a:rPr>
              <a:t> acid before 30 hours of fermentation.</a:t>
            </a:r>
            <a:endParaRPr lang="fr-FR" sz="2000" dirty="0">
              <a:latin typeface="Times New Roman" panose="02020603050405020304" pitchFamily="18" charset="0"/>
            </a:endParaRPr>
          </a:p>
          <a:p>
            <a:pPr marL="285750" indent="-285750">
              <a:buFont typeface="Arial" panose="020B0604020202020204" pitchFamily="34" charset="0"/>
              <a:buChar char="•"/>
            </a:pPr>
            <a:r>
              <a:rPr lang="en-US" sz="2000" dirty="0">
                <a:latin typeface="Times New Roman" panose="02020603050405020304" pitchFamily="18" charset="0"/>
              </a:rPr>
              <a:t>The maximum reduction was almost 7% after 48 hours of fermentation.</a:t>
            </a:r>
          </a:p>
          <a:p>
            <a:pPr marL="285750" indent="-285750">
              <a:buFont typeface="Arial" panose="020B0604020202020204" pitchFamily="34" charset="0"/>
              <a:buChar char="•"/>
            </a:pPr>
            <a:r>
              <a:rPr lang="en-US" sz="2000" dirty="0" err="1">
                <a:latin typeface="Times New Roman" panose="02020603050405020304" pitchFamily="18" charset="0"/>
              </a:rPr>
              <a:t>Phyatse</a:t>
            </a:r>
            <a:r>
              <a:rPr lang="en-US" sz="2000" dirty="0">
                <a:latin typeface="Times New Roman" panose="02020603050405020304" pitchFamily="18" charset="0"/>
              </a:rPr>
              <a:t> treatment allows a phytic acid </a:t>
            </a:r>
            <a:r>
              <a:rPr lang="en-US" sz="2000" dirty="0" err="1">
                <a:latin typeface="Times New Roman" panose="02020603050405020304" pitchFamily="18" charset="0"/>
              </a:rPr>
              <a:t>redcuction</a:t>
            </a:r>
            <a:r>
              <a:rPr lang="en-US" sz="2000" dirty="0">
                <a:latin typeface="Times New Roman" panose="02020603050405020304" pitchFamily="18" charset="0"/>
              </a:rPr>
              <a:t> of 37% in 1h, 63,4% in 3h and 75,8% in 3h </a:t>
            </a:r>
            <a:endParaRPr lang="fr-FR" sz="2000" dirty="0">
              <a:latin typeface="Times New Roman" panose="02020603050405020304" pitchFamily="18" charset="0"/>
            </a:endParaRPr>
          </a:p>
        </p:txBody>
      </p:sp>
      <p:sp>
        <p:nvSpPr>
          <p:cNvPr id="203" name="ZoneTexte 202"/>
          <p:cNvSpPr txBox="1"/>
          <p:nvPr/>
        </p:nvSpPr>
        <p:spPr>
          <a:xfrm>
            <a:off x="21646886" y="29691345"/>
            <a:ext cx="8211620" cy="1015663"/>
          </a:xfrm>
          <a:prstGeom prst="rect">
            <a:avLst/>
          </a:prstGeom>
          <a:noFill/>
        </p:spPr>
        <p:txBody>
          <a:bodyPr wrap="square" rtlCol="0">
            <a:spAutoFit/>
          </a:bodyPr>
          <a:lstStyle/>
          <a:p>
            <a:pPr marL="285750" indent="-285750" algn="just">
              <a:buFont typeface="Arial" panose="020B0604020202020204" pitchFamily="34" charset="0"/>
              <a:buChar char="•"/>
            </a:pPr>
            <a:r>
              <a:rPr lang="en-GB" sz="2000" dirty="0">
                <a:latin typeface="Times New Roman" panose="02020603050405020304" pitchFamily="18" charset="0"/>
              </a:rPr>
              <a:t>The solubility curves of the non-fermented and fermented samples are very similar. No significant differences were observed within the tested pH range.</a:t>
            </a:r>
            <a:endParaRPr lang="fr-FR" sz="2000" dirty="0">
              <a:latin typeface="Times New Roman" panose="02020603050405020304" pitchFamily="18" charset="0"/>
            </a:endParaRPr>
          </a:p>
        </p:txBody>
      </p:sp>
      <p:sp>
        <p:nvSpPr>
          <p:cNvPr id="205" name="ZoneTexte 204"/>
          <p:cNvSpPr txBox="1"/>
          <p:nvPr/>
        </p:nvSpPr>
        <p:spPr>
          <a:xfrm>
            <a:off x="18920376" y="27835367"/>
            <a:ext cx="10263738" cy="1015663"/>
          </a:xfrm>
          <a:prstGeom prst="rect">
            <a:avLst/>
          </a:prstGeom>
          <a:noFill/>
        </p:spPr>
        <p:txBody>
          <a:bodyPr wrap="square" rtlCol="0">
            <a:spAutoFit/>
          </a:bodyPr>
          <a:lstStyle/>
          <a:p>
            <a:r>
              <a:rPr lang="en-US" sz="2000" dirty="0">
                <a:latin typeface="Times New Roman" panose="02020603050405020304" pitchFamily="18" charset="0"/>
              </a:rPr>
              <a:t>The protein profile of the supernatant remained unchanged until 48 hours of fermentation and a pH of approximately 5. At this point, it appeared that Lox, </a:t>
            </a:r>
            <a:r>
              <a:rPr lang="en-US" sz="2000" dirty="0" err="1">
                <a:latin typeface="Times New Roman" panose="02020603050405020304" pitchFamily="18" charset="0"/>
              </a:rPr>
              <a:t>Lmin</a:t>
            </a:r>
            <a:r>
              <a:rPr lang="en-US" sz="2000" dirty="0">
                <a:latin typeface="Times New Roman" panose="02020603050405020304" pitchFamily="18" charset="0"/>
              </a:rPr>
              <a:t> and </a:t>
            </a:r>
            <a:r>
              <a:rPr lang="en-US" sz="2000" dirty="0" err="1">
                <a:latin typeface="Times New Roman" panose="02020603050405020304" pitchFamily="18" charset="0"/>
              </a:rPr>
              <a:t>Cv</a:t>
            </a:r>
            <a:r>
              <a:rPr lang="en-US" sz="2000" dirty="0">
                <a:latin typeface="Times New Roman" panose="02020603050405020304" pitchFamily="18" charset="0"/>
              </a:rPr>
              <a:t> had precipitated, as could be seen in the control acidification.</a:t>
            </a:r>
            <a:endParaRPr lang="fr-FR" sz="2000" dirty="0">
              <a:latin typeface="Times New Roman" panose="02020603050405020304" pitchFamily="18" charset="0"/>
            </a:endParaRPr>
          </a:p>
        </p:txBody>
      </p:sp>
      <p:sp>
        <p:nvSpPr>
          <p:cNvPr id="206" name="ZoneTexte 205"/>
          <p:cNvSpPr txBox="1"/>
          <p:nvPr/>
        </p:nvSpPr>
        <p:spPr>
          <a:xfrm>
            <a:off x="365054" y="37564072"/>
            <a:ext cx="15686847" cy="3785652"/>
          </a:xfrm>
          <a:prstGeom prst="rect">
            <a:avLst/>
          </a:prstGeom>
          <a:noFill/>
        </p:spPr>
        <p:txBody>
          <a:bodyPr wrap="square" rtlCol="0">
            <a:spAutoFit/>
          </a:bodyPr>
          <a:lstStyle/>
          <a:p>
            <a:pPr marL="285750" indent="-285750">
              <a:buFont typeface="Wingdings" panose="05000000000000000000" pitchFamily="2" charset="2"/>
              <a:buChar char="Ø"/>
            </a:pPr>
            <a:r>
              <a:rPr lang="en-US" sz="2000" dirty="0">
                <a:latin typeface="Times New Roman" panose="02020603050405020304" pitchFamily="18" charset="0"/>
              </a:rPr>
              <a:t>Based on growth and acidification kinetics, </a:t>
            </a:r>
            <a:r>
              <a:rPr lang="en-US" sz="2000" i="1" dirty="0">
                <a:latin typeface="Times New Roman" panose="02020603050405020304" pitchFamily="18" charset="0"/>
              </a:rPr>
              <a:t>L. </a:t>
            </a:r>
            <a:r>
              <a:rPr lang="en-US" sz="2000" i="1" dirty="0" err="1">
                <a:latin typeface="Times New Roman" panose="02020603050405020304" pitchFamily="18" charset="0"/>
              </a:rPr>
              <a:t>fermentum</a:t>
            </a:r>
            <a:r>
              <a:rPr lang="en-US" sz="2000" i="1" dirty="0">
                <a:latin typeface="Times New Roman" panose="02020603050405020304" pitchFamily="18" charset="0"/>
              </a:rPr>
              <a:t> CIP 102980</a:t>
            </a:r>
            <a:r>
              <a:rPr lang="en-US" sz="2000" dirty="0">
                <a:latin typeface="Times New Roman" panose="02020603050405020304" pitchFamily="18" charset="0"/>
              </a:rPr>
              <a:t> can ferment the protein extract well using the different types of sugar available.</a:t>
            </a:r>
          </a:p>
          <a:p>
            <a:pPr marL="285750" indent="-285750">
              <a:buFont typeface="Wingdings" panose="05000000000000000000" pitchFamily="2" charset="2"/>
              <a:buChar char="Ø"/>
            </a:pPr>
            <a:endParaRPr lang="fr-FR" sz="2000" dirty="0">
              <a:latin typeface="Times New Roman" panose="02020603050405020304" pitchFamily="18" charset="0"/>
            </a:endParaRPr>
          </a:p>
          <a:p>
            <a:pPr marL="285750" indent="-285750">
              <a:buFont typeface="Wingdings" panose="05000000000000000000" pitchFamily="2" charset="2"/>
              <a:buChar char="Ø"/>
            </a:pPr>
            <a:r>
              <a:rPr lang="en-US" sz="2000" dirty="0" err="1">
                <a:latin typeface="Times New Roman" panose="02020603050405020304" pitchFamily="18" charset="0"/>
              </a:rPr>
              <a:t>Phytic</a:t>
            </a:r>
            <a:r>
              <a:rPr lang="en-US" sz="2000" dirty="0">
                <a:latin typeface="Times New Roman" panose="02020603050405020304" pitchFamily="18" charset="0"/>
              </a:rPr>
              <a:t> acid reduction occurred only during the final 18 hours of fermentation, which corresponded to the second static phase. </a:t>
            </a:r>
          </a:p>
          <a:p>
            <a:pPr marL="285750" indent="-285750">
              <a:buFont typeface="Wingdings" panose="05000000000000000000" pitchFamily="2" charset="2"/>
              <a:buChar char="Ø"/>
            </a:pPr>
            <a:endParaRPr lang="fr-FR" sz="2000" dirty="0">
              <a:latin typeface="Times New Roman" panose="02020603050405020304" pitchFamily="18" charset="0"/>
            </a:endParaRPr>
          </a:p>
          <a:p>
            <a:pPr marL="285750" indent="-285750">
              <a:buFont typeface="Wingdings" panose="05000000000000000000" pitchFamily="2" charset="2"/>
              <a:buChar char="Ø"/>
            </a:pPr>
            <a:endParaRPr lang="fr-FR" sz="2000" dirty="0">
              <a:latin typeface="Times New Roman" panose="02020603050405020304" pitchFamily="18" charset="0"/>
            </a:endParaRPr>
          </a:p>
          <a:p>
            <a:pPr marL="285750" indent="-285750">
              <a:buFont typeface="Wingdings" panose="05000000000000000000" pitchFamily="2" charset="2"/>
              <a:buChar char="Ø"/>
            </a:pPr>
            <a:r>
              <a:rPr lang="en-GB" sz="2000" dirty="0">
                <a:latin typeface="Times New Roman" panose="02020603050405020304" pitchFamily="18" charset="0"/>
              </a:rPr>
              <a:t>Reducing phytic acid impacts the solubility of proteins across the entire tested pH range, with the effect being proportional to the level of reduction. The effects observed at pH levels above 5.5 appear to be due not only to the reduction of phytic acid, but also to the treatment conditions. The low reduction of phytic acid (~7%)  through fermentation does not significantly improve solubility.  </a:t>
            </a:r>
          </a:p>
          <a:p>
            <a:pPr marL="285750" indent="-285750">
              <a:buFont typeface="Wingdings" panose="05000000000000000000" pitchFamily="2" charset="2"/>
              <a:buChar char="Ø"/>
            </a:pPr>
            <a:endParaRPr lang="en-GB" sz="2000" dirty="0">
              <a:latin typeface="Times New Roman" panose="02020603050405020304" pitchFamily="18" charset="0"/>
            </a:endParaRPr>
          </a:p>
          <a:p>
            <a:pPr marL="285750" indent="-285750">
              <a:buFont typeface="Wingdings" panose="05000000000000000000" pitchFamily="2" charset="2"/>
              <a:buChar char="Ø"/>
            </a:pPr>
            <a:r>
              <a:rPr lang="en-GB" sz="2000" dirty="0">
                <a:latin typeface="Times New Roman" panose="02020603050405020304" pitchFamily="18" charset="0"/>
              </a:rPr>
              <a:t>Reducing phytic acid limits possible interactions with proteins. However, while these interactions reduce solubility at an acidic pH, they are beneficial at a pH above 5.5. </a:t>
            </a:r>
            <a:endParaRPr lang="fr-FR" sz="2000" dirty="0">
              <a:latin typeface="Times New Roman" panose="02020603050405020304" pitchFamily="18" charset="0"/>
            </a:endParaRPr>
          </a:p>
        </p:txBody>
      </p:sp>
      <p:grpSp>
        <p:nvGrpSpPr>
          <p:cNvPr id="207" name="Groupe 206">
            <a:extLst>
              <a:ext uri="{FF2B5EF4-FFF2-40B4-BE49-F238E27FC236}">
                <a16:creationId xmlns:a16="http://schemas.microsoft.com/office/drawing/2014/main" id="{D60C40D4-E485-40D1-B8BD-C8D20C40987B}"/>
              </a:ext>
            </a:extLst>
          </p:cNvPr>
          <p:cNvGrpSpPr/>
          <p:nvPr/>
        </p:nvGrpSpPr>
        <p:grpSpPr>
          <a:xfrm>
            <a:off x="758969" y="15033844"/>
            <a:ext cx="1021957" cy="1166970"/>
            <a:chOff x="6830669" y="3207482"/>
            <a:chExt cx="660401" cy="844826"/>
          </a:xfrm>
        </p:grpSpPr>
        <p:sp>
          <p:nvSpPr>
            <p:cNvPr id="208" name="Organigramme : Extraire 207">
              <a:extLst>
                <a:ext uri="{FF2B5EF4-FFF2-40B4-BE49-F238E27FC236}">
                  <a16:creationId xmlns:a16="http://schemas.microsoft.com/office/drawing/2014/main" id="{22F969A8-8D6E-4DE2-BBF1-7300DEB62E38}"/>
                </a:ext>
              </a:extLst>
            </p:cNvPr>
            <p:cNvSpPr/>
            <p:nvPr/>
          </p:nvSpPr>
          <p:spPr>
            <a:xfrm>
              <a:off x="6830669" y="3383139"/>
              <a:ext cx="660401" cy="669169"/>
            </a:xfrm>
            <a:prstGeom prst="flowChartExtra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fr-FR" dirty="0">
                <a:latin typeface="Times New Roman" panose="02020603050405020304" pitchFamily="18" charset="0"/>
                <a:cs typeface="Times New Roman" panose="02020603050405020304" pitchFamily="18" charset="0"/>
              </a:endParaRPr>
            </a:p>
          </p:txBody>
        </p:sp>
        <p:sp>
          <p:nvSpPr>
            <p:cNvPr id="209" name="Cylindre 208">
              <a:extLst>
                <a:ext uri="{FF2B5EF4-FFF2-40B4-BE49-F238E27FC236}">
                  <a16:creationId xmlns:a16="http://schemas.microsoft.com/office/drawing/2014/main" id="{1FFB95BA-C536-4799-B066-D7446238F53E}"/>
                </a:ext>
              </a:extLst>
            </p:cNvPr>
            <p:cNvSpPr/>
            <p:nvPr/>
          </p:nvSpPr>
          <p:spPr>
            <a:xfrm>
              <a:off x="7070815" y="3207482"/>
              <a:ext cx="180109" cy="476783"/>
            </a:xfrm>
            <a:prstGeom prst="can">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fr-FR" dirty="0">
                <a:latin typeface="Times New Roman" panose="02020603050405020304" pitchFamily="18" charset="0"/>
                <a:cs typeface="Times New Roman" panose="02020603050405020304" pitchFamily="18" charset="0"/>
              </a:endParaRPr>
            </a:p>
          </p:txBody>
        </p:sp>
        <p:sp>
          <p:nvSpPr>
            <p:cNvPr id="210" name="Organigramme : Extraire 209">
              <a:extLst>
                <a:ext uri="{FF2B5EF4-FFF2-40B4-BE49-F238E27FC236}">
                  <a16:creationId xmlns:a16="http://schemas.microsoft.com/office/drawing/2014/main" id="{1E05E97A-1E93-4FCA-B13F-6DAE599D10F3}"/>
                </a:ext>
              </a:extLst>
            </p:cNvPr>
            <p:cNvSpPr/>
            <p:nvPr/>
          </p:nvSpPr>
          <p:spPr>
            <a:xfrm>
              <a:off x="6830669" y="3466785"/>
              <a:ext cx="660401" cy="585523"/>
            </a:xfrm>
            <a:prstGeom prst="flowChartExtra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fr-FR" dirty="0">
                <a:latin typeface="Times New Roman" panose="02020603050405020304" pitchFamily="18" charset="0"/>
                <a:cs typeface="Times New Roman" panose="02020603050405020304" pitchFamily="18" charset="0"/>
              </a:endParaRPr>
            </a:p>
          </p:txBody>
        </p:sp>
        <p:sp>
          <p:nvSpPr>
            <p:cNvPr id="211" name="Organigramme : Opération manuelle 210">
              <a:extLst>
                <a:ext uri="{FF2B5EF4-FFF2-40B4-BE49-F238E27FC236}">
                  <a16:creationId xmlns:a16="http://schemas.microsoft.com/office/drawing/2014/main" id="{2719ED91-8AC8-4C09-82C5-23EC1717AF60}"/>
                </a:ext>
              </a:extLst>
            </p:cNvPr>
            <p:cNvSpPr/>
            <p:nvPr/>
          </p:nvSpPr>
          <p:spPr>
            <a:xfrm rot="10800000">
              <a:off x="6830669" y="3790270"/>
              <a:ext cx="660401" cy="262038"/>
            </a:xfrm>
            <a:prstGeom prst="flowChartManualOperation">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Times New Roman" panose="02020603050405020304" pitchFamily="18" charset="0"/>
                <a:cs typeface="Times New Roman" panose="02020603050405020304" pitchFamily="18" charset="0"/>
              </a:endParaRPr>
            </a:p>
          </p:txBody>
        </p:sp>
      </p:grpSp>
      <p:sp>
        <p:nvSpPr>
          <p:cNvPr id="212" name="Flèche vers le bas 211"/>
          <p:cNvSpPr/>
          <p:nvPr/>
        </p:nvSpPr>
        <p:spPr>
          <a:xfrm>
            <a:off x="1118528" y="16449480"/>
            <a:ext cx="364538" cy="660894"/>
          </a:xfrm>
          <a:prstGeom prst="downArrow">
            <a:avLst/>
          </a:prstGeom>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grpSp>
        <p:nvGrpSpPr>
          <p:cNvPr id="213" name="Groupe 212">
            <a:extLst>
              <a:ext uri="{FF2B5EF4-FFF2-40B4-BE49-F238E27FC236}">
                <a16:creationId xmlns:a16="http://schemas.microsoft.com/office/drawing/2014/main" id="{D60C40D4-E485-40D1-B8BD-C8D20C40987B}"/>
              </a:ext>
            </a:extLst>
          </p:cNvPr>
          <p:cNvGrpSpPr/>
          <p:nvPr/>
        </p:nvGrpSpPr>
        <p:grpSpPr>
          <a:xfrm>
            <a:off x="888578" y="18134379"/>
            <a:ext cx="883473" cy="1062758"/>
            <a:chOff x="6830669" y="3207482"/>
            <a:chExt cx="660401" cy="844826"/>
          </a:xfrm>
        </p:grpSpPr>
        <p:sp>
          <p:nvSpPr>
            <p:cNvPr id="214" name="Organigramme : Extraire 213">
              <a:extLst>
                <a:ext uri="{FF2B5EF4-FFF2-40B4-BE49-F238E27FC236}">
                  <a16:creationId xmlns:a16="http://schemas.microsoft.com/office/drawing/2014/main" id="{22F969A8-8D6E-4DE2-BBF1-7300DEB62E38}"/>
                </a:ext>
              </a:extLst>
            </p:cNvPr>
            <p:cNvSpPr/>
            <p:nvPr/>
          </p:nvSpPr>
          <p:spPr>
            <a:xfrm>
              <a:off x="6830669" y="3383139"/>
              <a:ext cx="660401" cy="669169"/>
            </a:xfrm>
            <a:prstGeom prst="flowChartExtra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fr-FR" dirty="0">
                <a:latin typeface="Times New Roman" panose="02020603050405020304" pitchFamily="18" charset="0"/>
                <a:cs typeface="Times New Roman" panose="02020603050405020304" pitchFamily="18" charset="0"/>
              </a:endParaRPr>
            </a:p>
          </p:txBody>
        </p:sp>
        <p:sp>
          <p:nvSpPr>
            <p:cNvPr id="215" name="Cylindre 214">
              <a:extLst>
                <a:ext uri="{FF2B5EF4-FFF2-40B4-BE49-F238E27FC236}">
                  <a16:creationId xmlns:a16="http://schemas.microsoft.com/office/drawing/2014/main" id="{1FFB95BA-C536-4799-B066-D7446238F53E}"/>
                </a:ext>
              </a:extLst>
            </p:cNvPr>
            <p:cNvSpPr/>
            <p:nvPr/>
          </p:nvSpPr>
          <p:spPr>
            <a:xfrm>
              <a:off x="7070815" y="3207482"/>
              <a:ext cx="180109" cy="476783"/>
            </a:xfrm>
            <a:prstGeom prst="can">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fr-FR" dirty="0">
                <a:latin typeface="Times New Roman" panose="02020603050405020304" pitchFamily="18" charset="0"/>
                <a:cs typeface="Times New Roman" panose="02020603050405020304" pitchFamily="18" charset="0"/>
              </a:endParaRPr>
            </a:p>
          </p:txBody>
        </p:sp>
        <p:sp>
          <p:nvSpPr>
            <p:cNvPr id="216" name="Organigramme : Extraire 215">
              <a:extLst>
                <a:ext uri="{FF2B5EF4-FFF2-40B4-BE49-F238E27FC236}">
                  <a16:creationId xmlns:a16="http://schemas.microsoft.com/office/drawing/2014/main" id="{1E05E97A-1E93-4FCA-B13F-6DAE599D10F3}"/>
                </a:ext>
              </a:extLst>
            </p:cNvPr>
            <p:cNvSpPr/>
            <p:nvPr/>
          </p:nvSpPr>
          <p:spPr>
            <a:xfrm>
              <a:off x="6830669" y="3466785"/>
              <a:ext cx="660401" cy="585523"/>
            </a:xfrm>
            <a:prstGeom prst="flowChartExtra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fr-FR" dirty="0">
                <a:latin typeface="Times New Roman" panose="02020603050405020304" pitchFamily="18" charset="0"/>
                <a:cs typeface="Times New Roman" panose="02020603050405020304" pitchFamily="18" charset="0"/>
              </a:endParaRPr>
            </a:p>
          </p:txBody>
        </p:sp>
        <p:sp>
          <p:nvSpPr>
            <p:cNvPr id="217" name="Organigramme : Opération manuelle 216">
              <a:extLst>
                <a:ext uri="{FF2B5EF4-FFF2-40B4-BE49-F238E27FC236}">
                  <a16:creationId xmlns:a16="http://schemas.microsoft.com/office/drawing/2014/main" id="{2719ED91-8AC8-4C09-82C5-23EC1717AF60}"/>
                </a:ext>
              </a:extLst>
            </p:cNvPr>
            <p:cNvSpPr/>
            <p:nvPr/>
          </p:nvSpPr>
          <p:spPr>
            <a:xfrm rot="10800000">
              <a:off x="6830669" y="3790270"/>
              <a:ext cx="660401" cy="262038"/>
            </a:xfrm>
            <a:prstGeom prst="flowChartManualOperation">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Times New Roman" panose="02020603050405020304" pitchFamily="18" charset="0"/>
                <a:cs typeface="Times New Roman" panose="02020603050405020304" pitchFamily="18" charset="0"/>
              </a:endParaRPr>
            </a:p>
          </p:txBody>
        </p:sp>
      </p:grpSp>
      <p:sp>
        <p:nvSpPr>
          <p:cNvPr id="218" name="ZoneTexte 217"/>
          <p:cNvSpPr txBox="1"/>
          <p:nvPr/>
        </p:nvSpPr>
        <p:spPr>
          <a:xfrm>
            <a:off x="1871423" y="15348399"/>
            <a:ext cx="5092609" cy="707886"/>
          </a:xfrm>
          <a:prstGeom prst="rect">
            <a:avLst/>
          </a:prstGeom>
          <a:noFill/>
        </p:spPr>
        <p:txBody>
          <a:bodyPr wrap="square" rtlCol="0">
            <a:spAutoFit/>
          </a:bodyPr>
          <a:lstStyle/>
          <a:p>
            <a:r>
              <a:rPr lang="fr-FR" sz="2000" dirty="0">
                <a:latin typeface="Times New Roman" panose="02020603050405020304" pitchFamily="18" charset="0"/>
              </a:rPr>
              <a:t>Dispersion of </a:t>
            </a:r>
            <a:r>
              <a:rPr lang="fr-FR" sz="2000" dirty="0" err="1">
                <a:latin typeface="Times New Roman" panose="02020603050405020304" pitchFamily="18" charset="0"/>
              </a:rPr>
              <a:t>Fava</a:t>
            </a:r>
            <a:r>
              <a:rPr lang="fr-FR" sz="2000" dirty="0">
                <a:latin typeface="Times New Roman" panose="02020603050405020304" pitchFamily="18" charset="0"/>
              </a:rPr>
              <a:t> Bean </a:t>
            </a:r>
            <a:r>
              <a:rPr lang="fr-FR" sz="2000" dirty="0" err="1">
                <a:latin typeface="Times New Roman" panose="02020603050405020304" pitchFamily="18" charset="0"/>
              </a:rPr>
              <a:t>concentrate</a:t>
            </a:r>
            <a:r>
              <a:rPr lang="fr-FR" sz="2000" dirty="0">
                <a:latin typeface="Times New Roman" panose="02020603050405020304" pitchFamily="18" charset="0"/>
              </a:rPr>
              <a:t> at 10% (w/w) in </a:t>
            </a:r>
            <a:r>
              <a:rPr lang="fr-FR" sz="2000" dirty="0" err="1">
                <a:latin typeface="Times New Roman" panose="02020603050405020304" pitchFamily="18" charset="0"/>
              </a:rPr>
              <a:t>distilled</a:t>
            </a:r>
            <a:r>
              <a:rPr lang="fr-FR" sz="2000" dirty="0">
                <a:latin typeface="Times New Roman" panose="02020603050405020304" pitchFamily="18" charset="0"/>
              </a:rPr>
              <a:t> water, pH </a:t>
            </a:r>
            <a:r>
              <a:rPr lang="fr-FR" sz="2000" dirty="0" err="1">
                <a:latin typeface="Times New Roman" panose="02020603050405020304" pitchFamily="18" charset="0"/>
              </a:rPr>
              <a:t>ajusted</a:t>
            </a:r>
            <a:r>
              <a:rPr lang="fr-FR" sz="2000" dirty="0">
                <a:latin typeface="Times New Roman" panose="02020603050405020304" pitchFamily="18" charset="0"/>
              </a:rPr>
              <a:t> at 7.5 </a:t>
            </a:r>
          </a:p>
        </p:txBody>
      </p:sp>
      <p:sp>
        <p:nvSpPr>
          <p:cNvPr id="219" name="ZoneTexte 218"/>
          <p:cNvSpPr txBox="1"/>
          <p:nvPr/>
        </p:nvSpPr>
        <p:spPr>
          <a:xfrm>
            <a:off x="1825409" y="16583150"/>
            <a:ext cx="3264946" cy="400110"/>
          </a:xfrm>
          <a:prstGeom prst="rect">
            <a:avLst/>
          </a:prstGeom>
          <a:noFill/>
        </p:spPr>
        <p:txBody>
          <a:bodyPr wrap="square" rtlCol="0">
            <a:spAutoFit/>
          </a:bodyPr>
          <a:lstStyle/>
          <a:p>
            <a:r>
              <a:rPr lang="fr-FR" sz="2000" dirty="0">
                <a:latin typeface="Times New Roman" panose="02020603050405020304" pitchFamily="18" charset="0"/>
              </a:rPr>
              <a:t>4°C </a:t>
            </a:r>
            <a:r>
              <a:rPr lang="fr-FR" sz="2000" dirty="0" err="1">
                <a:latin typeface="Times New Roman" panose="02020603050405020304" pitchFamily="18" charset="0"/>
              </a:rPr>
              <a:t>overnight</a:t>
            </a:r>
            <a:r>
              <a:rPr lang="fr-FR" sz="2000" dirty="0">
                <a:latin typeface="Times New Roman" panose="02020603050405020304" pitchFamily="18" charset="0"/>
              </a:rPr>
              <a:t> </a:t>
            </a:r>
            <a:r>
              <a:rPr lang="fr-FR" sz="2000" dirty="0" err="1">
                <a:latin typeface="Times New Roman" panose="02020603050405020304" pitchFamily="18" charset="0"/>
              </a:rPr>
              <a:t>under</a:t>
            </a:r>
            <a:r>
              <a:rPr lang="fr-FR" sz="2000" dirty="0">
                <a:latin typeface="Times New Roman" panose="02020603050405020304" pitchFamily="18" charset="0"/>
              </a:rPr>
              <a:t> </a:t>
            </a:r>
            <a:r>
              <a:rPr lang="fr-FR" sz="2000" dirty="0" err="1">
                <a:latin typeface="Times New Roman" panose="02020603050405020304" pitchFamily="18" charset="0"/>
              </a:rPr>
              <a:t>stirring</a:t>
            </a:r>
            <a:r>
              <a:rPr lang="fr-FR" sz="2000" dirty="0">
                <a:latin typeface="Times New Roman" panose="02020603050405020304" pitchFamily="18" charset="0"/>
              </a:rPr>
              <a:t> </a:t>
            </a:r>
          </a:p>
        </p:txBody>
      </p:sp>
      <p:sp>
        <p:nvSpPr>
          <p:cNvPr id="220" name="Flèche vers le bas 219"/>
          <p:cNvSpPr/>
          <p:nvPr/>
        </p:nvSpPr>
        <p:spPr>
          <a:xfrm>
            <a:off x="1118528" y="17322108"/>
            <a:ext cx="364538" cy="660894"/>
          </a:xfrm>
          <a:prstGeom prst="downArrow">
            <a:avLst/>
          </a:prstGeom>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sp>
        <p:nvSpPr>
          <p:cNvPr id="221" name="ZoneTexte 220"/>
          <p:cNvSpPr txBox="1"/>
          <p:nvPr/>
        </p:nvSpPr>
        <p:spPr>
          <a:xfrm>
            <a:off x="1757188" y="17485067"/>
            <a:ext cx="3869200" cy="400110"/>
          </a:xfrm>
          <a:prstGeom prst="rect">
            <a:avLst/>
          </a:prstGeom>
          <a:noFill/>
        </p:spPr>
        <p:txBody>
          <a:bodyPr wrap="square" rtlCol="0">
            <a:spAutoFit/>
          </a:bodyPr>
          <a:lstStyle/>
          <a:p>
            <a:r>
              <a:rPr lang="fr-FR" sz="2000" dirty="0" err="1">
                <a:latin typeface="Times New Roman" panose="02020603050405020304" pitchFamily="18" charset="0"/>
              </a:rPr>
              <a:t>Centifugation</a:t>
            </a:r>
            <a:r>
              <a:rPr lang="fr-FR" sz="2000" dirty="0">
                <a:latin typeface="Times New Roman" panose="02020603050405020304" pitchFamily="18" charset="0"/>
              </a:rPr>
              <a:t> at 10,000g x 20min </a:t>
            </a:r>
          </a:p>
        </p:txBody>
      </p:sp>
      <p:sp>
        <p:nvSpPr>
          <p:cNvPr id="222" name="ZoneTexte 221"/>
          <p:cNvSpPr txBox="1"/>
          <p:nvPr/>
        </p:nvSpPr>
        <p:spPr>
          <a:xfrm>
            <a:off x="1757188" y="18388742"/>
            <a:ext cx="3023493" cy="400110"/>
          </a:xfrm>
          <a:prstGeom prst="rect">
            <a:avLst/>
          </a:prstGeom>
          <a:noFill/>
        </p:spPr>
        <p:txBody>
          <a:bodyPr wrap="square" rtlCol="0">
            <a:spAutoFit/>
          </a:bodyPr>
          <a:lstStyle/>
          <a:p>
            <a:r>
              <a:rPr lang="fr-FR" sz="2000" dirty="0">
                <a:latin typeface="Times New Roman" panose="02020603050405020304" pitchFamily="18" charset="0"/>
              </a:rPr>
              <a:t>Soluble </a:t>
            </a:r>
            <a:r>
              <a:rPr lang="fr-FR" sz="2000" dirty="0" err="1">
                <a:latin typeface="Times New Roman" panose="02020603050405020304" pitchFamily="18" charset="0"/>
              </a:rPr>
              <a:t>protein</a:t>
            </a:r>
            <a:r>
              <a:rPr lang="fr-FR" sz="2000" dirty="0">
                <a:latin typeface="Times New Roman" panose="02020603050405020304" pitchFamily="18" charset="0"/>
              </a:rPr>
              <a:t> </a:t>
            </a:r>
            <a:r>
              <a:rPr lang="fr-FR" sz="2000" dirty="0" err="1">
                <a:latin typeface="Times New Roman" panose="02020603050405020304" pitchFamily="18" charset="0"/>
              </a:rPr>
              <a:t>extract</a:t>
            </a:r>
            <a:r>
              <a:rPr lang="fr-FR" sz="2000" dirty="0">
                <a:latin typeface="Times New Roman" panose="02020603050405020304" pitchFamily="18" charset="0"/>
              </a:rPr>
              <a:t> </a:t>
            </a:r>
          </a:p>
        </p:txBody>
      </p:sp>
      <p:sp>
        <p:nvSpPr>
          <p:cNvPr id="223" name="Flèche vers le bas 222"/>
          <p:cNvSpPr/>
          <p:nvPr/>
        </p:nvSpPr>
        <p:spPr>
          <a:xfrm rot="16200000">
            <a:off x="4143816" y="19469234"/>
            <a:ext cx="364538" cy="396073"/>
          </a:xfrm>
          <a:prstGeom prst="downArrow">
            <a:avLst/>
          </a:prstGeom>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sp>
        <p:nvSpPr>
          <p:cNvPr id="224" name="Flèche vers le bas 223"/>
          <p:cNvSpPr/>
          <p:nvPr/>
        </p:nvSpPr>
        <p:spPr>
          <a:xfrm>
            <a:off x="2798322" y="18822220"/>
            <a:ext cx="375660" cy="570592"/>
          </a:xfrm>
          <a:prstGeom prst="downArrow">
            <a:avLst/>
          </a:prstGeom>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sp>
        <p:nvSpPr>
          <p:cNvPr id="225" name="ZoneTexte 224"/>
          <p:cNvSpPr txBox="1"/>
          <p:nvPr/>
        </p:nvSpPr>
        <p:spPr>
          <a:xfrm>
            <a:off x="1825409" y="19519156"/>
            <a:ext cx="2158468" cy="400110"/>
          </a:xfrm>
          <a:prstGeom prst="rect">
            <a:avLst/>
          </a:prstGeom>
          <a:noFill/>
        </p:spPr>
        <p:txBody>
          <a:bodyPr wrap="square" rtlCol="0">
            <a:spAutoFit/>
          </a:bodyPr>
          <a:lstStyle/>
          <a:p>
            <a:r>
              <a:rPr lang="fr-FR" sz="2000" dirty="0">
                <a:latin typeface="Times New Roman" panose="02020603050405020304" pitchFamily="18" charset="0"/>
              </a:rPr>
              <a:t>Filtration at 0,2µm</a:t>
            </a:r>
          </a:p>
        </p:txBody>
      </p:sp>
      <p:sp>
        <p:nvSpPr>
          <p:cNvPr id="226" name="ZoneTexte 225"/>
          <p:cNvSpPr txBox="1"/>
          <p:nvPr/>
        </p:nvSpPr>
        <p:spPr>
          <a:xfrm>
            <a:off x="4583866" y="19491830"/>
            <a:ext cx="3439256" cy="369332"/>
          </a:xfrm>
          <a:prstGeom prst="rect">
            <a:avLst/>
          </a:prstGeom>
          <a:noFill/>
        </p:spPr>
        <p:txBody>
          <a:bodyPr wrap="square" rtlCol="0">
            <a:spAutoFit/>
          </a:bodyPr>
          <a:lstStyle/>
          <a:p>
            <a:r>
              <a:rPr lang="fr-FR" dirty="0">
                <a:latin typeface="Times New Roman" panose="02020603050405020304" pitchFamily="18" charset="0"/>
              </a:rPr>
              <a:t>Fermentation / </a:t>
            </a:r>
            <a:r>
              <a:rPr lang="fr-FR" dirty="0" err="1">
                <a:latin typeface="Times New Roman" panose="02020603050405020304" pitchFamily="18" charset="0"/>
              </a:rPr>
              <a:t>phytase</a:t>
            </a:r>
            <a:r>
              <a:rPr lang="fr-FR" dirty="0">
                <a:latin typeface="Times New Roman" panose="02020603050405020304" pitchFamily="18" charset="0"/>
              </a:rPr>
              <a:t> </a:t>
            </a:r>
            <a:r>
              <a:rPr lang="fr-FR" dirty="0" err="1">
                <a:latin typeface="Times New Roman" panose="02020603050405020304" pitchFamily="18" charset="0"/>
              </a:rPr>
              <a:t>treatments</a:t>
            </a:r>
            <a:endParaRPr lang="fr-FR" dirty="0">
              <a:latin typeface="Times New Roman" panose="02020603050405020304" pitchFamily="18" charset="0"/>
            </a:endParaRPr>
          </a:p>
        </p:txBody>
      </p:sp>
      <p:sp>
        <p:nvSpPr>
          <p:cNvPr id="232" name="ZoneTexte 231"/>
          <p:cNvSpPr txBox="1"/>
          <p:nvPr/>
        </p:nvSpPr>
        <p:spPr>
          <a:xfrm>
            <a:off x="8578213" y="18140841"/>
            <a:ext cx="2881812" cy="461665"/>
          </a:xfrm>
          <a:prstGeom prst="rect">
            <a:avLst/>
          </a:prstGeom>
          <a:noFill/>
        </p:spPr>
        <p:txBody>
          <a:bodyPr wrap="square" rtlCol="0">
            <a:spAutoFit/>
          </a:bodyPr>
          <a:lstStyle/>
          <a:p>
            <a:r>
              <a:rPr lang="fr-FR" sz="2400" b="1" dirty="0" err="1">
                <a:latin typeface="Times New Roman" panose="02020603050405020304" pitchFamily="18" charset="0"/>
              </a:rPr>
              <a:t>Phytase</a:t>
            </a:r>
            <a:r>
              <a:rPr lang="fr-FR" sz="2400" b="1" dirty="0">
                <a:latin typeface="Times New Roman" panose="02020603050405020304" pitchFamily="18" charset="0"/>
              </a:rPr>
              <a:t> </a:t>
            </a:r>
            <a:r>
              <a:rPr lang="fr-FR" sz="2400" b="1" dirty="0" err="1">
                <a:latin typeface="Times New Roman" panose="02020603050405020304" pitchFamily="18" charset="0"/>
              </a:rPr>
              <a:t>treatment</a:t>
            </a:r>
            <a:endParaRPr lang="fr-FR" sz="2400" b="1" dirty="0">
              <a:latin typeface="Times New Roman" panose="02020603050405020304" pitchFamily="18" charset="0"/>
            </a:endParaRPr>
          </a:p>
        </p:txBody>
      </p:sp>
      <p:grpSp>
        <p:nvGrpSpPr>
          <p:cNvPr id="31" name="Groupe 30">
            <a:extLst>
              <a:ext uri="{FF2B5EF4-FFF2-40B4-BE49-F238E27FC236}">
                <a16:creationId xmlns:a16="http://schemas.microsoft.com/office/drawing/2014/main" id="{77E11B25-A7CB-45A7-8959-21977467A7C1}"/>
              </a:ext>
            </a:extLst>
          </p:cNvPr>
          <p:cNvGrpSpPr/>
          <p:nvPr/>
        </p:nvGrpSpPr>
        <p:grpSpPr>
          <a:xfrm>
            <a:off x="11534773" y="17565235"/>
            <a:ext cx="2119957" cy="1762246"/>
            <a:chOff x="9796974" y="15746969"/>
            <a:chExt cx="2119957" cy="1762246"/>
          </a:xfrm>
        </p:grpSpPr>
        <p:grpSp>
          <p:nvGrpSpPr>
            <p:cNvPr id="227" name="Groupe 226">
              <a:extLst>
                <a:ext uri="{FF2B5EF4-FFF2-40B4-BE49-F238E27FC236}">
                  <a16:creationId xmlns:a16="http://schemas.microsoft.com/office/drawing/2014/main" id="{D60C40D4-E485-40D1-B8BD-C8D20C40987B}"/>
                </a:ext>
              </a:extLst>
            </p:cNvPr>
            <p:cNvGrpSpPr/>
            <p:nvPr/>
          </p:nvGrpSpPr>
          <p:grpSpPr>
            <a:xfrm>
              <a:off x="10085308" y="15746969"/>
              <a:ext cx="1021957" cy="1166970"/>
              <a:chOff x="6830669" y="3207482"/>
              <a:chExt cx="660401" cy="844826"/>
            </a:xfrm>
          </p:grpSpPr>
          <p:sp>
            <p:nvSpPr>
              <p:cNvPr id="228" name="Organigramme : Extraire 227">
                <a:extLst>
                  <a:ext uri="{FF2B5EF4-FFF2-40B4-BE49-F238E27FC236}">
                    <a16:creationId xmlns:a16="http://schemas.microsoft.com/office/drawing/2014/main" id="{22F969A8-8D6E-4DE2-BBF1-7300DEB62E38}"/>
                  </a:ext>
                </a:extLst>
              </p:cNvPr>
              <p:cNvSpPr/>
              <p:nvPr/>
            </p:nvSpPr>
            <p:spPr>
              <a:xfrm>
                <a:off x="6830669" y="3383139"/>
                <a:ext cx="660401" cy="669169"/>
              </a:xfrm>
              <a:prstGeom prst="flowChartExtra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fr-FR" dirty="0">
                  <a:latin typeface="Times New Roman" panose="02020603050405020304" pitchFamily="18" charset="0"/>
                  <a:cs typeface="Times New Roman" panose="02020603050405020304" pitchFamily="18" charset="0"/>
                </a:endParaRPr>
              </a:p>
            </p:txBody>
          </p:sp>
          <p:sp>
            <p:nvSpPr>
              <p:cNvPr id="229" name="Cylindre 228">
                <a:extLst>
                  <a:ext uri="{FF2B5EF4-FFF2-40B4-BE49-F238E27FC236}">
                    <a16:creationId xmlns:a16="http://schemas.microsoft.com/office/drawing/2014/main" id="{1FFB95BA-C536-4799-B066-D7446238F53E}"/>
                  </a:ext>
                </a:extLst>
              </p:cNvPr>
              <p:cNvSpPr/>
              <p:nvPr/>
            </p:nvSpPr>
            <p:spPr>
              <a:xfrm>
                <a:off x="7070815" y="3207482"/>
                <a:ext cx="180109" cy="476783"/>
              </a:xfrm>
              <a:prstGeom prst="can">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fr-FR" dirty="0">
                  <a:latin typeface="Times New Roman" panose="02020603050405020304" pitchFamily="18" charset="0"/>
                  <a:cs typeface="Times New Roman" panose="02020603050405020304" pitchFamily="18" charset="0"/>
                </a:endParaRPr>
              </a:p>
            </p:txBody>
          </p:sp>
          <p:sp>
            <p:nvSpPr>
              <p:cNvPr id="230" name="Organigramme : Extraire 229">
                <a:extLst>
                  <a:ext uri="{FF2B5EF4-FFF2-40B4-BE49-F238E27FC236}">
                    <a16:creationId xmlns:a16="http://schemas.microsoft.com/office/drawing/2014/main" id="{1E05E97A-1E93-4FCA-B13F-6DAE599D10F3}"/>
                  </a:ext>
                </a:extLst>
              </p:cNvPr>
              <p:cNvSpPr/>
              <p:nvPr/>
            </p:nvSpPr>
            <p:spPr>
              <a:xfrm>
                <a:off x="6830669" y="3466785"/>
                <a:ext cx="660401" cy="585523"/>
              </a:xfrm>
              <a:prstGeom prst="flowChartExtra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fr-FR" dirty="0">
                  <a:latin typeface="Times New Roman" panose="02020603050405020304" pitchFamily="18" charset="0"/>
                  <a:cs typeface="Times New Roman" panose="02020603050405020304" pitchFamily="18" charset="0"/>
                </a:endParaRPr>
              </a:p>
            </p:txBody>
          </p:sp>
          <p:sp>
            <p:nvSpPr>
              <p:cNvPr id="231" name="Organigramme : Opération manuelle 230">
                <a:extLst>
                  <a:ext uri="{FF2B5EF4-FFF2-40B4-BE49-F238E27FC236}">
                    <a16:creationId xmlns:a16="http://schemas.microsoft.com/office/drawing/2014/main" id="{2719ED91-8AC8-4C09-82C5-23EC1717AF60}"/>
                  </a:ext>
                </a:extLst>
              </p:cNvPr>
              <p:cNvSpPr/>
              <p:nvPr/>
            </p:nvSpPr>
            <p:spPr>
              <a:xfrm rot="10800000">
                <a:off x="6830669" y="3790270"/>
                <a:ext cx="660401" cy="262038"/>
              </a:xfrm>
              <a:prstGeom prst="flowChartManualOperation">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Times New Roman" panose="02020603050405020304" pitchFamily="18" charset="0"/>
                  <a:cs typeface="Times New Roman" panose="02020603050405020304" pitchFamily="18" charset="0"/>
                </a:endParaRPr>
              </a:p>
            </p:txBody>
          </p:sp>
        </p:grpSp>
        <p:sp>
          <p:nvSpPr>
            <p:cNvPr id="236" name="ZoneTexte 235"/>
            <p:cNvSpPr txBox="1"/>
            <p:nvPr/>
          </p:nvSpPr>
          <p:spPr>
            <a:xfrm>
              <a:off x="9796974" y="17139883"/>
              <a:ext cx="2119957" cy="369332"/>
            </a:xfrm>
            <a:prstGeom prst="rect">
              <a:avLst/>
            </a:prstGeom>
            <a:noFill/>
          </p:spPr>
          <p:txBody>
            <a:bodyPr wrap="square" rtlCol="0">
              <a:spAutoFit/>
            </a:bodyPr>
            <a:lstStyle/>
            <a:p>
              <a:r>
                <a:rPr lang="fr-FR" dirty="0" err="1">
                  <a:latin typeface="Times New Roman" panose="02020603050405020304" pitchFamily="18" charset="0"/>
                </a:rPr>
                <a:t>Protein</a:t>
              </a:r>
              <a:r>
                <a:rPr lang="fr-FR" dirty="0">
                  <a:latin typeface="Times New Roman" panose="02020603050405020304" pitchFamily="18" charset="0"/>
                </a:rPr>
                <a:t> </a:t>
              </a:r>
              <a:r>
                <a:rPr lang="fr-FR" dirty="0" err="1">
                  <a:latin typeface="Times New Roman" panose="02020603050405020304" pitchFamily="18" charset="0"/>
                </a:rPr>
                <a:t>extract</a:t>
              </a:r>
              <a:r>
                <a:rPr lang="fr-FR" dirty="0">
                  <a:latin typeface="Times New Roman" panose="02020603050405020304" pitchFamily="18" charset="0"/>
                </a:rPr>
                <a:t> </a:t>
              </a:r>
            </a:p>
          </p:txBody>
        </p:sp>
      </p:grpSp>
      <p:pic>
        <p:nvPicPr>
          <p:cNvPr id="259" name="Image 258">
            <a:extLst>
              <a:ext uri="{FF2B5EF4-FFF2-40B4-BE49-F238E27FC236}">
                <a16:creationId xmlns:a16="http://schemas.microsoft.com/office/drawing/2014/main" id="{2A1FBB10-AE22-48D6-85CC-EA5F4B912C87}"/>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6639906" y="17916147"/>
            <a:ext cx="1015574" cy="1015574"/>
          </a:xfrm>
          <a:prstGeom prst="rect">
            <a:avLst/>
          </a:prstGeom>
        </p:spPr>
      </p:pic>
      <p:sp>
        <p:nvSpPr>
          <p:cNvPr id="261" name="ZoneTexte 260"/>
          <p:cNvSpPr txBox="1"/>
          <p:nvPr/>
        </p:nvSpPr>
        <p:spPr>
          <a:xfrm>
            <a:off x="18516363" y="18504718"/>
            <a:ext cx="1837238" cy="369332"/>
          </a:xfrm>
          <a:prstGeom prst="rect">
            <a:avLst/>
          </a:prstGeom>
          <a:noFill/>
        </p:spPr>
        <p:txBody>
          <a:bodyPr wrap="square" rtlCol="0">
            <a:spAutoFit/>
          </a:bodyPr>
          <a:lstStyle/>
          <a:p>
            <a:r>
              <a:rPr lang="fr-FR" dirty="0">
                <a:latin typeface="Times New Roman" panose="02020603050405020304" pitchFamily="18" charset="0"/>
              </a:rPr>
              <a:t>Incubation 55°C </a:t>
            </a:r>
          </a:p>
        </p:txBody>
      </p:sp>
      <p:cxnSp>
        <p:nvCxnSpPr>
          <p:cNvPr id="263" name="Connecteur droit avec flèche 262"/>
          <p:cNvCxnSpPr>
            <a:cxnSpLocks/>
          </p:cNvCxnSpPr>
          <p:nvPr/>
        </p:nvCxnSpPr>
        <p:spPr>
          <a:xfrm flipV="1">
            <a:off x="13345797" y="18337483"/>
            <a:ext cx="2985293" cy="118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aphicFrame>
        <p:nvGraphicFramePr>
          <p:cNvPr id="267" name="Tableau 266"/>
          <p:cNvGraphicFramePr>
            <a:graphicFrameLocks noGrp="1"/>
          </p:cNvGraphicFramePr>
          <p:nvPr>
            <p:extLst>
              <p:ext uri="{D42A27DB-BD31-4B8C-83A1-F6EECF244321}">
                <p14:modId xmlns:p14="http://schemas.microsoft.com/office/powerpoint/2010/main" val="3318914183"/>
              </p:ext>
            </p:extLst>
          </p:nvPr>
        </p:nvGraphicFramePr>
        <p:xfrm>
          <a:off x="24014231" y="16008345"/>
          <a:ext cx="5548287" cy="731520"/>
        </p:xfrm>
        <a:graphic>
          <a:graphicData uri="http://schemas.openxmlformats.org/drawingml/2006/table">
            <a:tbl>
              <a:tblPr firstRow="1" bandRow="1">
                <a:tableStyleId>{F5AB1C69-6EDB-4FF4-983F-18BD219EF322}</a:tableStyleId>
              </a:tblPr>
              <a:tblGrid>
                <a:gridCol w="5548287">
                  <a:extLst>
                    <a:ext uri="{9D8B030D-6E8A-4147-A177-3AD203B41FA5}">
                      <a16:colId xmlns:a16="http://schemas.microsoft.com/office/drawing/2014/main" val="1105251327"/>
                    </a:ext>
                  </a:extLst>
                </a:gridCol>
              </a:tblGrid>
              <a:tr h="295385">
                <a:tc>
                  <a:txBody>
                    <a:bodyPr/>
                    <a:lstStyle/>
                    <a:p>
                      <a:pPr algn="ctr"/>
                      <a:r>
                        <a:rPr lang="fr-FR" sz="1800" dirty="0"/>
                        <a:t>LAB </a:t>
                      </a:r>
                      <a:r>
                        <a:rPr lang="fr-FR" sz="1800" dirty="0" err="1"/>
                        <a:t>Strain</a:t>
                      </a:r>
                      <a:endParaRPr lang="fr-FR" sz="1800" dirty="0"/>
                    </a:p>
                  </a:txBody>
                  <a:tcPr/>
                </a:tc>
                <a:extLst>
                  <a:ext uri="{0D108BD9-81ED-4DB2-BD59-A6C34878D82A}">
                    <a16:rowId xmlns:a16="http://schemas.microsoft.com/office/drawing/2014/main" val="1633966533"/>
                  </a:ext>
                </a:extLst>
              </a:tr>
              <a:tr h="295385">
                <a:tc>
                  <a:txBody>
                    <a:bodyPr/>
                    <a:lstStyle/>
                    <a:p>
                      <a:pPr algn="ctr"/>
                      <a:r>
                        <a:rPr lang="fr-FR" sz="1800" i="1" dirty="0" err="1"/>
                        <a:t>Limosilactobacillus</a:t>
                      </a:r>
                      <a:r>
                        <a:rPr lang="fr-FR" sz="1800" i="1" baseline="0" dirty="0"/>
                        <a:t> </a:t>
                      </a:r>
                      <a:r>
                        <a:rPr lang="fr-FR" sz="1800" i="1" baseline="0" dirty="0" err="1"/>
                        <a:t>fermentum</a:t>
                      </a:r>
                      <a:r>
                        <a:rPr lang="fr-FR" sz="1800" i="1" baseline="0" dirty="0"/>
                        <a:t> </a:t>
                      </a:r>
                      <a:r>
                        <a:rPr lang="fr-FR" sz="1800" baseline="0" dirty="0"/>
                        <a:t>CIP 102980</a:t>
                      </a:r>
                      <a:endParaRPr lang="fr-FR" sz="1800" dirty="0"/>
                    </a:p>
                  </a:txBody>
                  <a:tcPr/>
                </a:tc>
                <a:extLst>
                  <a:ext uri="{0D108BD9-81ED-4DB2-BD59-A6C34878D82A}">
                    <a16:rowId xmlns:a16="http://schemas.microsoft.com/office/drawing/2014/main" val="3718263704"/>
                  </a:ext>
                </a:extLst>
              </a:tr>
            </a:tbl>
          </a:graphicData>
        </a:graphic>
      </p:graphicFrame>
      <p:grpSp>
        <p:nvGrpSpPr>
          <p:cNvPr id="74" name="Groupe 73">
            <a:extLst>
              <a:ext uri="{FF2B5EF4-FFF2-40B4-BE49-F238E27FC236}">
                <a16:creationId xmlns:a16="http://schemas.microsoft.com/office/drawing/2014/main" id="{36F5B528-0EF3-487A-A225-1F297EFE5FC5}"/>
              </a:ext>
            </a:extLst>
          </p:cNvPr>
          <p:cNvGrpSpPr/>
          <p:nvPr/>
        </p:nvGrpSpPr>
        <p:grpSpPr>
          <a:xfrm>
            <a:off x="8667339" y="14140822"/>
            <a:ext cx="19285650" cy="2886596"/>
            <a:chOff x="8739526" y="17169407"/>
            <a:chExt cx="19285650" cy="2886596"/>
          </a:xfrm>
        </p:grpSpPr>
        <p:sp>
          <p:nvSpPr>
            <p:cNvPr id="266" name="ZoneTexte 265"/>
            <p:cNvSpPr txBox="1"/>
            <p:nvPr/>
          </p:nvSpPr>
          <p:spPr>
            <a:xfrm>
              <a:off x="8739526" y="18173026"/>
              <a:ext cx="2191071" cy="461665"/>
            </a:xfrm>
            <a:prstGeom prst="rect">
              <a:avLst/>
            </a:prstGeom>
            <a:noFill/>
          </p:spPr>
          <p:txBody>
            <a:bodyPr wrap="square" rtlCol="0">
              <a:spAutoFit/>
            </a:bodyPr>
            <a:lstStyle/>
            <a:p>
              <a:r>
                <a:rPr lang="fr-FR" sz="2400" b="1" dirty="0">
                  <a:latin typeface="Times New Roman" panose="02020603050405020304" pitchFamily="18" charset="0"/>
                </a:rPr>
                <a:t>Fermentation </a:t>
              </a:r>
            </a:p>
          </p:txBody>
        </p:sp>
        <p:grpSp>
          <p:nvGrpSpPr>
            <p:cNvPr id="73" name="Groupe 72">
              <a:extLst>
                <a:ext uri="{FF2B5EF4-FFF2-40B4-BE49-F238E27FC236}">
                  <a16:creationId xmlns:a16="http://schemas.microsoft.com/office/drawing/2014/main" id="{0C64ACBC-B4C5-41FC-B852-6C9551CCFFA0}"/>
                </a:ext>
              </a:extLst>
            </p:cNvPr>
            <p:cNvGrpSpPr/>
            <p:nvPr/>
          </p:nvGrpSpPr>
          <p:grpSpPr>
            <a:xfrm>
              <a:off x="11506333" y="17169407"/>
              <a:ext cx="16518843" cy="2648761"/>
              <a:chOff x="11502751" y="17185444"/>
              <a:chExt cx="16518843" cy="2648761"/>
            </a:xfrm>
          </p:grpSpPr>
          <p:grpSp>
            <p:nvGrpSpPr>
              <p:cNvPr id="268" name="Groupe 267">
                <a:extLst>
                  <a:ext uri="{FF2B5EF4-FFF2-40B4-BE49-F238E27FC236}">
                    <a16:creationId xmlns:a16="http://schemas.microsoft.com/office/drawing/2014/main" id="{D60C40D4-E485-40D1-B8BD-C8D20C40987B}"/>
                  </a:ext>
                </a:extLst>
              </p:cNvPr>
              <p:cNvGrpSpPr/>
              <p:nvPr/>
            </p:nvGrpSpPr>
            <p:grpSpPr>
              <a:xfrm>
                <a:off x="11763418" y="17526772"/>
                <a:ext cx="1021957" cy="1166972"/>
                <a:chOff x="6830669" y="3207481"/>
                <a:chExt cx="660401" cy="844827"/>
              </a:xfrm>
            </p:grpSpPr>
            <p:sp>
              <p:nvSpPr>
                <p:cNvPr id="269" name="Organigramme : Extraire 268">
                  <a:extLst>
                    <a:ext uri="{FF2B5EF4-FFF2-40B4-BE49-F238E27FC236}">
                      <a16:creationId xmlns:a16="http://schemas.microsoft.com/office/drawing/2014/main" id="{22F969A8-8D6E-4DE2-BBF1-7300DEB62E38}"/>
                    </a:ext>
                  </a:extLst>
                </p:cNvPr>
                <p:cNvSpPr/>
                <p:nvPr/>
              </p:nvSpPr>
              <p:spPr>
                <a:xfrm>
                  <a:off x="6830669" y="3383137"/>
                  <a:ext cx="660401" cy="669169"/>
                </a:xfrm>
                <a:prstGeom prst="flowChartExtra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fr-FR" dirty="0">
                    <a:latin typeface="Times New Roman" panose="02020603050405020304" pitchFamily="18" charset="0"/>
                    <a:cs typeface="Times New Roman" panose="02020603050405020304" pitchFamily="18" charset="0"/>
                  </a:endParaRPr>
                </a:p>
              </p:txBody>
            </p:sp>
            <p:sp>
              <p:nvSpPr>
                <p:cNvPr id="270" name="Cylindre 269">
                  <a:extLst>
                    <a:ext uri="{FF2B5EF4-FFF2-40B4-BE49-F238E27FC236}">
                      <a16:creationId xmlns:a16="http://schemas.microsoft.com/office/drawing/2014/main" id="{1FFB95BA-C536-4799-B066-D7446238F53E}"/>
                    </a:ext>
                  </a:extLst>
                </p:cNvPr>
                <p:cNvSpPr/>
                <p:nvPr/>
              </p:nvSpPr>
              <p:spPr>
                <a:xfrm>
                  <a:off x="7070815" y="3207481"/>
                  <a:ext cx="180109" cy="476783"/>
                </a:xfrm>
                <a:prstGeom prst="can">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fr-FR" dirty="0">
                    <a:latin typeface="Times New Roman" panose="02020603050405020304" pitchFamily="18" charset="0"/>
                    <a:cs typeface="Times New Roman" panose="02020603050405020304" pitchFamily="18" charset="0"/>
                  </a:endParaRPr>
                </a:p>
              </p:txBody>
            </p:sp>
            <p:sp>
              <p:nvSpPr>
                <p:cNvPr id="271" name="Organigramme : Extraire 270">
                  <a:extLst>
                    <a:ext uri="{FF2B5EF4-FFF2-40B4-BE49-F238E27FC236}">
                      <a16:creationId xmlns:a16="http://schemas.microsoft.com/office/drawing/2014/main" id="{1E05E97A-1E93-4FCA-B13F-6DAE599D10F3}"/>
                    </a:ext>
                  </a:extLst>
                </p:cNvPr>
                <p:cNvSpPr/>
                <p:nvPr/>
              </p:nvSpPr>
              <p:spPr>
                <a:xfrm>
                  <a:off x="6830669" y="3466783"/>
                  <a:ext cx="660401" cy="585523"/>
                </a:xfrm>
                <a:prstGeom prst="flowChartExtra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fr-FR" dirty="0">
                    <a:latin typeface="Times New Roman" panose="02020603050405020304" pitchFamily="18" charset="0"/>
                    <a:cs typeface="Times New Roman" panose="02020603050405020304" pitchFamily="18" charset="0"/>
                  </a:endParaRPr>
                </a:p>
              </p:txBody>
            </p:sp>
            <p:sp>
              <p:nvSpPr>
                <p:cNvPr id="272" name="Organigramme : Opération manuelle 271">
                  <a:extLst>
                    <a:ext uri="{FF2B5EF4-FFF2-40B4-BE49-F238E27FC236}">
                      <a16:creationId xmlns:a16="http://schemas.microsoft.com/office/drawing/2014/main" id="{2719ED91-8AC8-4C09-82C5-23EC1717AF60}"/>
                    </a:ext>
                  </a:extLst>
                </p:cNvPr>
                <p:cNvSpPr/>
                <p:nvPr/>
              </p:nvSpPr>
              <p:spPr>
                <a:xfrm rot="10800000">
                  <a:off x="6830669" y="3790270"/>
                  <a:ext cx="660401" cy="262038"/>
                </a:xfrm>
                <a:prstGeom prst="flowChartManualOperation">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Times New Roman" panose="02020603050405020304" pitchFamily="18" charset="0"/>
                    <a:cs typeface="Times New Roman" panose="02020603050405020304" pitchFamily="18" charset="0"/>
                  </a:endParaRPr>
                </a:p>
              </p:txBody>
            </p:sp>
          </p:grpSp>
          <p:sp>
            <p:nvSpPr>
              <p:cNvPr id="273" name="ZoneTexte 272"/>
              <p:cNvSpPr txBox="1"/>
              <p:nvPr/>
            </p:nvSpPr>
            <p:spPr>
              <a:xfrm>
                <a:off x="11502751" y="18816506"/>
                <a:ext cx="2119957" cy="369332"/>
              </a:xfrm>
              <a:prstGeom prst="rect">
                <a:avLst/>
              </a:prstGeom>
              <a:noFill/>
            </p:spPr>
            <p:txBody>
              <a:bodyPr wrap="square" rtlCol="0">
                <a:spAutoFit/>
              </a:bodyPr>
              <a:lstStyle/>
              <a:p>
                <a:r>
                  <a:rPr lang="fr-FR" dirty="0" err="1">
                    <a:latin typeface="Times New Roman" panose="02020603050405020304" pitchFamily="18" charset="0"/>
                  </a:rPr>
                  <a:t>Protein</a:t>
                </a:r>
                <a:r>
                  <a:rPr lang="fr-FR" dirty="0">
                    <a:latin typeface="Times New Roman" panose="02020603050405020304" pitchFamily="18" charset="0"/>
                  </a:rPr>
                  <a:t> </a:t>
                </a:r>
                <a:r>
                  <a:rPr lang="fr-FR" dirty="0" err="1">
                    <a:latin typeface="Times New Roman" panose="02020603050405020304" pitchFamily="18" charset="0"/>
                  </a:rPr>
                  <a:t>extract</a:t>
                </a:r>
                <a:r>
                  <a:rPr lang="fr-FR" dirty="0">
                    <a:latin typeface="Times New Roman" panose="02020603050405020304" pitchFamily="18" charset="0"/>
                  </a:rPr>
                  <a:t> </a:t>
                </a:r>
              </a:p>
            </p:txBody>
          </p:sp>
          <p:sp>
            <p:nvSpPr>
              <p:cNvPr id="274" name="Flèche courbée vers le haut 273"/>
              <p:cNvSpPr/>
              <p:nvPr/>
            </p:nvSpPr>
            <p:spPr>
              <a:xfrm rot="9432693">
                <a:off x="12281615" y="17273444"/>
                <a:ext cx="379759" cy="113807"/>
              </a:xfrm>
              <a:prstGeom prst="curvedUp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solidFill>
                    <a:schemeClr val="tx1"/>
                  </a:solidFill>
                </a:endParaRPr>
              </a:p>
            </p:txBody>
          </p:sp>
          <p:sp>
            <p:nvSpPr>
              <p:cNvPr id="275" name="ZoneTexte 274"/>
              <p:cNvSpPr txBox="1"/>
              <p:nvPr/>
            </p:nvSpPr>
            <p:spPr>
              <a:xfrm>
                <a:off x="12785375" y="17185444"/>
                <a:ext cx="650336" cy="369332"/>
              </a:xfrm>
              <a:prstGeom prst="rect">
                <a:avLst/>
              </a:prstGeom>
              <a:noFill/>
            </p:spPr>
            <p:txBody>
              <a:bodyPr wrap="square" rtlCol="0">
                <a:spAutoFit/>
              </a:bodyPr>
              <a:lstStyle/>
              <a:p>
                <a:r>
                  <a:rPr lang="fr-FR" dirty="0">
                    <a:latin typeface="Times New Roman" panose="02020603050405020304" pitchFamily="18" charset="0"/>
                  </a:rPr>
                  <a:t>LAB</a:t>
                </a:r>
              </a:p>
            </p:txBody>
          </p:sp>
          <p:cxnSp>
            <p:nvCxnSpPr>
              <p:cNvPr id="276" name="Connecteur droit avec flèche 275"/>
              <p:cNvCxnSpPr/>
              <p:nvPr/>
            </p:nvCxnSpPr>
            <p:spPr>
              <a:xfrm>
                <a:off x="13331539" y="18289345"/>
                <a:ext cx="3480455"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77" name="ZoneTexte 276"/>
              <p:cNvSpPr txBox="1"/>
              <p:nvPr/>
            </p:nvSpPr>
            <p:spPr>
              <a:xfrm>
                <a:off x="13201594" y="17964596"/>
                <a:ext cx="3466947" cy="369332"/>
              </a:xfrm>
              <a:prstGeom prst="rect">
                <a:avLst/>
              </a:prstGeom>
              <a:noFill/>
            </p:spPr>
            <p:txBody>
              <a:bodyPr wrap="square" rtlCol="0">
                <a:spAutoFit/>
              </a:bodyPr>
              <a:lstStyle/>
              <a:p>
                <a:pPr algn="ctr"/>
                <a:r>
                  <a:rPr lang="fr-FR" dirty="0">
                    <a:latin typeface="Times New Roman" panose="02020603050405020304" pitchFamily="18" charset="0"/>
                  </a:rPr>
                  <a:t>Incubation 48h at 37°C </a:t>
                </a:r>
              </a:p>
            </p:txBody>
          </p:sp>
          <p:grpSp>
            <p:nvGrpSpPr>
              <p:cNvPr id="278" name="Groupe 277">
                <a:extLst>
                  <a:ext uri="{FF2B5EF4-FFF2-40B4-BE49-F238E27FC236}">
                    <a16:creationId xmlns:a16="http://schemas.microsoft.com/office/drawing/2014/main" id="{D60C40D4-E485-40D1-B8BD-C8D20C40987B}"/>
                  </a:ext>
                </a:extLst>
              </p:cNvPr>
              <p:cNvGrpSpPr/>
              <p:nvPr/>
            </p:nvGrpSpPr>
            <p:grpSpPr>
              <a:xfrm>
                <a:off x="17232621" y="17508422"/>
                <a:ext cx="1021957" cy="1166972"/>
                <a:chOff x="6830669" y="3207481"/>
                <a:chExt cx="660401" cy="844827"/>
              </a:xfrm>
            </p:grpSpPr>
            <p:sp>
              <p:nvSpPr>
                <p:cNvPr id="279" name="Organigramme : Extraire 278">
                  <a:extLst>
                    <a:ext uri="{FF2B5EF4-FFF2-40B4-BE49-F238E27FC236}">
                      <a16:creationId xmlns:a16="http://schemas.microsoft.com/office/drawing/2014/main" id="{22F969A8-8D6E-4DE2-BBF1-7300DEB62E38}"/>
                    </a:ext>
                  </a:extLst>
                </p:cNvPr>
                <p:cNvSpPr/>
                <p:nvPr/>
              </p:nvSpPr>
              <p:spPr>
                <a:xfrm>
                  <a:off x="6830669" y="3383137"/>
                  <a:ext cx="660401" cy="669169"/>
                </a:xfrm>
                <a:prstGeom prst="flowChartExtra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fr-FR" dirty="0">
                    <a:latin typeface="Times New Roman" panose="02020603050405020304" pitchFamily="18" charset="0"/>
                    <a:cs typeface="Times New Roman" panose="02020603050405020304" pitchFamily="18" charset="0"/>
                  </a:endParaRPr>
                </a:p>
              </p:txBody>
            </p:sp>
            <p:sp>
              <p:nvSpPr>
                <p:cNvPr id="280" name="Cylindre 279">
                  <a:extLst>
                    <a:ext uri="{FF2B5EF4-FFF2-40B4-BE49-F238E27FC236}">
                      <a16:creationId xmlns:a16="http://schemas.microsoft.com/office/drawing/2014/main" id="{1FFB95BA-C536-4799-B066-D7446238F53E}"/>
                    </a:ext>
                  </a:extLst>
                </p:cNvPr>
                <p:cNvSpPr/>
                <p:nvPr/>
              </p:nvSpPr>
              <p:spPr>
                <a:xfrm>
                  <a:off x="7070815" y="3207481"/>
                  <a:ext cx="180109" cy="476783"/>
                </a:xfrm>
                <a:prstGeom prst="can">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fr-FR" dirty="0">
                    <a:latin typeface="Times New Roman" panose="02020603050405020304" pitchFamily="18" charset="0"/>
                    <a:cs typeface="Times New Roman" panose="02020603050405020304" pitchFamily="18" charset="0"/>
                  </a:endParaRPr>
                </a:p>
              </p:txBody>
            </p:sp>
            <p:sp>
              <p:nvSpPr>
                <p:cNvPr id="281" name="Organigramme : Extraire 280">
                  <a:extLst>
                    <a:ext uri="{FF2B5EF4-FFF2-40B4-BE49-F238E27FC236}">
                      <a16:creationId xmlns:a16="http://schemas.microsoft.com/office/drawing/2014/main" id="{1E05E97A-1E93-4FCA-B13F-6DAE599D10F3}"/>
                    </a:ext>
                  </a:extLst>
                </p:cNvPr>
                <p:cNvSpPr/>
                <p:nvPr/>
              </p:nvSpPr>
              <p:spPr>
                <a:xfrm>
                  <a:off x="6830669" y="3466783"/>
                  <a:ext cx="660401" cy="585523"/>
                </a:xfrm>
                <a:prstGeom prst="flowChartExtra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fr-FR" dirty="0">
                    <a:latin typeface="Times New Roman" panose="02020603050405020304" pitchFamily="18" charset="0"/>
                    <a:cs typeface="Times New Roman" panose="02020603050405020304" pitchFamily="18" charset="0"/>
                  </a:endParaRPr>
                </a:p>
              </p:txBody>
            </p:sp>
            <p:sp>
              <p:nvSpPr>
                <p:cNvPr id="282" name="Organigramme : Opération manuelle 281">
                  <a:extLst>
                    <a:ext uri="{FF2B5EF4-FFF2-40B4-BE49-F238E27FC236}">
                      <a16:creationId xmlns:a16="http://schemas.microsoft.com/office/drawing/2014/main" id="{2719ED91-8AC8-4C09-82C5-23EC1717AF60}"/>
                    </a:ext>
                  </a:extLst>
                </p:cNvPr>
                <p:cNvSpPr/>
                <p:nvPr/>
              </p:nvSpPr>
              <p:spPr>
                <a:xfrm rot="10800000">
                  <a:off x="6830669" y="3790270"/>
                  <a:ext cx="660401" cy="262038"/>
                </a:xfrm>
                <a:prstGeom prst="flowChartManualOperation">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Times New Roman" panose="02020603050405020304" pitchFamily="18" charset="0"/>
                    <a:cs typeface="Times New Roman" panose="02020603050405020304" pitchFamily="18" charset="0"/>
                  </a:endParaRPr>
                </a:p>
              </p:txBody>
            </p:sp>
          </p:grpSp>
          <p:sp>
            <p:nvSpPr>
              <p:cNvPr id="283" name="Flèche courbée vers le bas 282"/>
              <p:cNvSpPr/>
              <p:nvPr/>
            </p:nvSpPr>
            <p:spPr>
              <a:xfrm rot="16972489" flipH="1">
                <a:off x="14376566" y="18580914"/>
                <a:ext cx="853307" cy="221858"/>
              </a:xfrm>
              <a:prstGeom prst="curved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solidFill>
                    <a:schemeClr val="tx1"/>
                  </a:solidFill>
                </a:endParaRPr>
              </a:p>
            </p:txBody>
          </p:sp>
          <p:sp>
            <p:nvSpPr>
              <p:cNvPr id="284" name="ZoneTexte 283"/>
              <p:cNvSpPr txBox="1"/>
              <p:nvPr/>
            </p:nvSpPr>
            <p:spPr>
              <a:xfrm>
                <a:off x="13435711" y="19114983"/>
                <a:ext cx="3466947" cy="369332"/>
              </a:xfrm>
              <a:prstGeom prst="rect">
                <a:avLst/>
              </a:prstGeom>
              <a:noFill/>
            </p:spPr>
            <p:txBody>
              <a:bodyPr wrap="square" rtlCol="0">
                <a:spAutoFit/>
              </a:bodyPr>
              <a:lstStyle/>
              <a:p>
                <a:pPr algn="ctr"/>
                <a:r>
                  <a:rPr lang="fr-FR" dirty="0" err="1">
                    <a:latin typeface="Times New Roman" panose="02020603050405020304" pitchFamily="18" charset="0"/>
                  </a:rPr>
                  <a:t>Sampling</a:t>
                </a:r>
                <a:r>
                  <a:rPr lang="fr-FR" dirty="0">
                    <a:latin typeface="Times New Roman" panose="02020603050405020304" pitchFamily="18" charset="0"/>
                  </a:rPr>
                  <a:t> at 5h, 18h, 30h and 48h </a:t>
                </a:r>
              </a:p>
            </p:txBody>
          </p:sp>
          <p:sp>
            <p:nvSpPr>
              <p:cNvPr id="285" name="ZoneTexte 284"/>
              <p:cNvSpPr txBox="1"/>
              <p:nvPr/>
            </p:nvSpPr>
            <p:spPr>
              <a:xfrm>
                <a:off x="17289569" y="18816022"/>
                <a:ext cx="887662" cy="369332"/>
              </a:xfrm>
              <a:prstGeom prst="rect">
                <a:avLst/>
              </a:prstGeom>
              <a:noFill/>
            </p:spPr>
            <p:txBody>
              <a:bodyPr wrap="square" rtlCol="0">
                <a:spAutoFit/>
              </a:bodyPr>
              <a:lstStyle/>
              <a:p>
                <a:r>
                  <a:rPr lang="fr-FR" dirty="0" err="1"/>
                  <a:t>Sample</a:t>
                </a:r>
                <a:r>
                  <a:rPr lang="fr-FR" dirty="0"/>
                  <a:t> </a:t>
                </a:r>
              </a:p>
            </p:txBody>
          </p:sp>
          <p:cxnSp>
            <p:nvCxnSpPr>
              <p:cNvPr id="286" name="Connecteur droit avec flèche 285"/>
              <p:cNvCxnSpPr/>
              <p:nvPr/>
            </p:nvCxnSpPr>
            <p:spPr>
              <a:xfrm flipV="1">
                <a:off x="18361265" y="17609905"/>
                <a:ext cx="997170" cy="66109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89" name="ZoneTexte 288"/>
              <p:cNvSpPr txBox="1"/>
              <p:nvPr/>
            </p:nvSpPr>
            <p:spPr>
              <a:xfrm>
                <a:off x="12047920" y="19464873"/>
                <a:ext cx="6091876" cy="369332"/>
              </a:xfrm>
              <a:prstGeom prst="rect">
                <a:avLst/>
              </a:prstGeom>
              <a:noFill/>
            </p:spPr>
            <p:txBody>
              <a:bodyPr wrap="square" rtlCol="0">
                <a:spAutoFit/>
              </a:bodyPr>
              <a:lstStyle/>
              <a:p>
                <a:r>
                  <a:rPr lang="fr-FR" dirty="0">
                    <a:latin typeface="Times New Roman" panose="02020603050405020304" pitchFamily="18" charset="0"/>
                  </a:rPr>
                  <a:t>pH monitoring </a:t>
                </a:r>
                <a:r>
                  <a:rPr lang="fr-FR" dirty="0" err="1">
                    <a:latin typeface="Times New Roman" panose="02020603050405020304" pitchFamily="18" charset="0"/>
                  </a:rPr>
                  <a:t>with</a:t>
                </a:r>
                <a:r>
                  <a:rPr lang="fr-FR" dirty="0">
                    <a:latin typeface="Times New Roman" panose="02020603050405020304" pitchFamily="18" charset="0"/>
                  </a:rPr>
                  <a:t> </a:t>
                </a:r>
                <a:r>
                  <a:rPr lang="fr-FR" dirty="0" err="1">
                    <a:latin typeface="Times New Roman" panose="02020603050405020304" pitchFamily="18" charset="0"/>
                  </a:rPr>
                  <a:t>automatic</a:t>
                </a:r>
                <a:r>
                  <a:rPr lang="fr-FR" dirty="0">
                    <a:latin typeface="Times New Roman" panose="02020603050405020304" pitchFamily="18" charset="0"/>
                  </a:rPr>
                  <a:t> sampler </a:t>
                </a:r>
                <a:r>
                  <a:rPr lang="fr-FR" dirty="0" err="1">
                    <a:latin typeface="Times New Roman" panose="02020603050405020304" pitchFamily="18" charset="0"/>
                  </a:rPr>
                  <a:t>during</a:t>
                </a:r>
                <a:r>
                  <a:rPr lang="fr-FR" dirty="0">
                    <a:latin typeface="Times New Roman" panose="02020603050405020304" pitchFamily="18" charset="0"/>
                  </a:rPr>
                  <a:t> fermentation </a:t>
                </a:r>
              </a:p>
            </p:txBody>
          </p:sp>
          <p:cxnSp>
            <p:nvCxnSpPr>
              <p:cNvPr id="291" name="Connecteur droit avec flèche 290"/>
              <p:cNvCxnSpPr/>
              <p:nvPr/>
            </p:nvCxnSpPr>
            <p:spPr>
              <a:xfrm flipV="1">
                <a:off x="18416423" y="18455323"/>
                <a:ext cx="1979227" cy="2320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93" name="Connecteur droit avec flèche 292"/>
              <p:cNvCxnSpPr/>
              <p:nvPr/>
            </p:nvCxnSpPr>
            <p:spPr>
              <a:xfrm>
                <a:off x="18415477" y="18761611"/>
                <a:ext cx="1021299" cy="45330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95" name="ZoneTexte 294"/>
              <p:cNvSpPr txBox="1"/>
              <p:nvPr/>
            </p:nvSpPr>
            <p:spPr>
              <a:xfrm>
                <a:off x="19572741" y="17367540"/>
                <a:ext cx="2375100" cy="646331"/>
              </a:xfrm>
              <a:prstGeom prst="rect">
                <a:avLst/>
              </a:prstGeom>
              <a:noFill/>
            </p:spPr>
            <p:txBody>
              <a:bodyPr wrap="square" rtlCol="0">
                <a:spAutoFit/>
              </a:bodyPr>
              <a:lstStyle/>
              <a:p>
                <a:r>
                  <a:rPr lang="fr-FR" dirty="0" err="1">
                    <a:latin typeface="Times New Roman" panose="02020603050405020304" pitchFamily="18" charset="0"/>
                  </a:rPr>
                  <a:t>Growth</a:t>
                </a:r>
                <a:r>
                  <a:rPr lang="fr-FR" dirty="0">
                    <a:latin typeface="Times New Roman" panose="02020603050405020304" pitchFamily="18" charset="0"/>
                  </a:rPr>
                  <a:t> by count </a:t>
                </a:r>
                <a:r>
                  <a:rPr lang="fr-FR" dirty="0" err="1">
                    <a:latin typeface="Times New Roman" panose="02020603050405020304" pitchFamily="18" charset="0"/>
                  </a:rPr>
                  <a:t>plating</a:t>
                </a:r>
                <a:r>
                  <a:rPr lang="fr-FR" dirty="0">
                    <a:latin typeface="Times New Roman" panose="02020603050405020304" pitchFamily="18" charset="0"/>
                  </a:rPr>
                  <a:t>  </a:t>
                </a:r>
              </a:p>
            </p:txBody>
          </p:sp>
          <p:sp>
            <p:nvSpPr>
              <p:cNvPr id="296" name="ZoneTexte 295"/>
              <p:cNvSpPr txBox="1"/>
              <p:nvPr/>
            </p:nvSpPr>
            <p:spPr>
              <a:xfrm>
                <a:off x="18671283" y="18192020"/>
                <a:ext cx="2109031" cy="369332"/>
              </a:xfrm>
              <a:prstGeom prst="rect">
                <a:avLst/>
              </a:prstGeom>
              <a:noFill/>
            </p:spPr>
            <p:txBody>
              <a:bodyPr wrap="square" rtlCol="0">
                <a:spAutoFit/>
              </a:bodyPr>
              <a:lstStyle/>
              <a:p>
                <a:r>
                  <a:rPr lang="fr-FR" dirty="0">
                    <a:latin typeface="Times New Roman" panose="02020603050405020304" pitchFamily="18" charset="0"/>
                  </a:rPr>
                  <a:t>10,000 x 20min</a:t>
                </a:r>
              </a:p>
            </p:txBody>
          </p:sp>
          <p:sp>
            <p:nvSpPr>
              <p:cNvPr id="298" name="ZoneTexte 297"/>
              <p:cNvSpPr txBox="1"/>
              <p:nvPr/>
            </p:nvSpPr>
            <p:spPr>
              <a:xfrm>
                <a:off x="20526282" y="18275230"/>
                <a:ext cx="1421559" cy="369332"/>
              </a:xfrm>
              <a:prstGeom prst="rect">
                <a:avLst/>
              </a:prstGeom>
              <a:noFill/>
            </p:spPr>
            <p:txBody>
              <a:bodyPr wrap="square" rtlCol="0">
                <a:spAutoFit/>
              </a:bodyPr>
              <a:lstStyle/>
              <a:p>
                <a:r>
                  <a:rPr lang="fr-FR" dirty="0" err="1">
                    <a:latin typeface="Times New Roman" panose="02020603050405020304" pitchFamily="18" charset="0"/>
                  </a:rPr>
                  <a:t>Supernatant</a:t>
                </a:r>
                <a:r>
                  <a:rPr lang="fr-FR" dirty="0">
                    <a:latin typeface="Times New Roman" panose="02020603050405020304" pitchFamily="18" charset="0"/>
                  </a:rPr>
                  <a:t> </a:t>
                </a:r>
              </a:p>
            </p:txBody>
          </p:sp>
          <p:cxnSp>
            <p:nvCxnSpPr>
              <p:cNvPr id="299" name="Connecteur droit avec flèche 298"/>
              <p:cNvCxnSpPr/>
              <p:nvPr/>
            </p:nvCxnSpPr>
            <p:spPr>
              <a:xfrm>
                <a:off x="22030382" y="18433869"/>
                <a:ext cx="744023" cy="39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01" name="ZoneTexte 300"/>
              <p:cNvSpPr txBox="1"/>
              <p:nvPr/>
            </p:nvSpPr>
            <p:spPr>
              <a:xfrm>
                <a:off x="22926764" y="18288785"/>
                <a:ext cx="5094830" cy="369332"/>
              </a:xfrm>
              <a:prstGeom prst="rect">
                <a:avLst/>
              </a:prstGeom>
              <a:noFill/>
            </p:spPr>
            <p:txBody>
              <a:bodyPr wrap="square" rtlCol="0">
                <a:spAutoFit/>
              </a:bodyPr>
              <a:lstStyle/>
              <a:p>
                <a:r>
                  <a:rPr lang="fr-FR" dirty="0" err="1">
                    <a:latin typeface="Times New Roman" panose="02020603050405020304" pitchFamily="18" charset="0"/>
                  </a:rPr>
                  <a:t>Protein</a:t>
                </a:r>
                <a:r>
                  <a:rPr lang="fr-FR" dirty="0">
                    <a:latin typeface="Times New Roman" panose="02020603050405020304" pitchFamily="18" charset="0"/>
                  </a:rPr>
                  <a:t> content, </a:t>
                </a:r>
                <a:r>
                  <a:rPr lang="fr-FR" dirty="0" err="1">
                    <a:latin typeface="Times New Roman" panose="02020603050405020304" pitchFamily="18" charset="0"/>
                  </a:rPr>
                  <a:t>protein</a:t>
                </a:r>
                <a:r>
                  <a:rPr lang="fr-FR" dirty="0">
                    <a:latin typeface="Times New Roman" panose="02020603050405020304" pitchFamily="18" charset="0"/>
                  </a:rPr>
                  <a:t> profile and </a:t>
                </a:r>
                <a:r>
                  <a:rPr lang="fr-FR" dirty="0" err="1">
                    <a:latin typeface="Times New Roman" panose="02020603050405020304" pitchFamily="18" charset="0"/>
                  </a:rPr>
                  <a:t>phytic</a:t>
                </a:r>
                <a:r>
                  <a:rPr lang="fr-FR" dirty="0">
                    <a:latin typeface="Times New Roman" panose="02020603050405020304" pitchFamily="18" charset="0"/>
                  </a:rPr>
                  <a:t> </a:t>
                </a:r>
                <a:r>
                  <a:rPr lang="fr-FR" dirty="0" err="1">
                    <a:latin typeface="Times New Roman" panose="02020603050405020304" pitchFamily="18" charset="0"/>
                  </a:rPr>
                  <a:t>acid</a:t>
                </a:r>
                <a:r>
                  <a:rPr lang="fr-FR" dirty="0">
                    <a:latin typeface="Times New Roman" panose="02020603050405020304" pitchFamily="18" charset="0"/>
                  </a:rPr>
                  <a:t>  </a:t>
                </a:r>
              </a:p>
            </p:txBody>
          </p:sp>
          <p:sp>
            <p:nvSpPr>
              <p:cNvPr id="302" name="ZoneTexte 301"/>
              <p:cNvSpPr txBox="1"/>
              <p:nvPr/>
            </p:nvSpPr>
            <p:spPr>
              <a:xfrm>
                <a:off x="19534965" y="19114983"/>
                <a:ext cx="800732" cy="369332"/>
              </a:xfrm>
              <a:prstGeom prst="rect">
                <a:avLst/>
              </a:prstGeom>
              <a:noFill/>
            </p:spPr>
            <p:txBody>
              <a:bodyPr wrap="square" rtlCol="0">
                <a:spAutoFit/>
              </a:bodyPr>
              <a:lstStyle/>
              <a:p>
                <a:r>
                  <a:rPr lang="fr-FR" dirty="0">
                    <a:latin typeface="Times New Roman" panose="02020603050405020304" pitchFamily="18" charset="0"/>
                  </a:rPr>
                  <a:t>Pellet </a:t>
                </a:r>
              </a:p>
            </p:txBody>
          </p:sp>
          <p:cxnSp>
            <p:nvCxnSpPr>
              <p:cNvPr id="303" name="Connecteur droit avec flèche 302"/>
              <p:cNvCxnSpPr/>
              <p:nvPr/>
            </p:nvCxnSpPr>
            <p:spPr>
              <a:xfrm>
                <a:off x="20047858" y="19449371"/>
                <a:ext cx="339027" cy="21847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sp>
          <p:nvSpPr>
            <p:cNvPr id="305" name="ZoneTexte 304"/>
            <p:cNvSpPr txBox="1"/>
            <p:nvPr/>
          </p:nvSpPr>
          <p:spPr>
            <a:xfrm>
              <a:off x="20500222" y="19409672"/>
              <a:ext cx="2443368" cy="646331"/>
            </a:xfrm>
            <a:prstGeom prst="rect">
              <a:avLst/>
            </a:prstGeom>
            <a:noFill/>
          </p:spPr>
          <p:txBody>
            <a:bodyPr wrap="square" rtlCol="0">
              <a:spAutoFit/>
            </a:bodyPr>
            <a:lstStyle/>
            <a:p>
              <a:r>
                <a:rPr lang="fr-FR" dirty="0" err="1">
                  <a:latin typeface="Times New Roman" panose="02020603050405020304" pitchFamily="18" charset="0"/>
                </a:rPr>
                <a:t>Bacteria</a:t>
              </a:r>
              <a:r>
                <a:rPr lang="fr-FR" dirty="0">
                  <a:latin typeface="Times New Roman" panose="02020603050405020304" pitchFamily="18" charset="0"/>
                </a:rPr>
                <a:t> </a:t>
              </a:r>
              <a:r>
                <a:rPr lang="fr-FR" dirty="0" err="1">
                  <a:latin typeface="Times New Roman" panose="02020603050405020304" pitchFamily="18" charset="0"/>
                </a:rPr>
                <a:t>elimination</a:t>
              </a:r>
              <a:r>
                <a:rPr lang="fr-FR" dirty="0">
                  <a:latin typeface="Times New Roman" panose="02020603050405020304" pitchFamily="18" charset="0"/>
                </a:rPr>
                <a:t> and </a:t>
              </a:r>
              <a:r>
                <a:rPr lang="fr-FR" dirty="0" err="1">
                  <a:latin typeface="Times New Roman" panose="02020603050405020304" pitchFamily="18" charset="0"/>
                </a:rPr>
                <a:t>freeze</a:t>
              </a:r>
              <a:r>
                <a:rPr lang="fr-FR" dirty="0">
                  <a:latin typeface="Times New Roman" panose="02020603050405020304" pitchFamily="18" charset="0"/>
                </a:rPr>
                <a:t> </a:t>
              </a:r>
              <a:r>
                <a:rPr lang="fr-FR" dirty="0" err="1">
                  <a:latin typeface="Times New Roman" panose="02020603050405020304" pitchFamily="18" charset="0"/>
                </a:rPr>
                <a:t>dryed</a:t>
              </a:r>
              <a:r>
                <a:rPr lang="fr-FR" dirty="0">
                  <a:latin typeface="Times New Roman" panose="02020603050405020304" pitchFamily="18" charset="0"/>
                </a:rPr>
                <a:t>  </a:t>
              </a:r>
            </a:p>
          </p:txBody>
        </p:sp>
      </p:grpSp>
      <p:sp>
        <p:nvSpPr>
          <p:cNvPr id="307" name="ZoneTexte 306"/>
          <p:cNvSpPr txBox="1"/>
          <p:nvPr/>
        </p:nvSpPr>
        <p:spPr>
          <a:xfrm>
            <a:off x="488346" y="10593794"/>
            <a:ext cx="6966002" cy="2308324"/>
          </a:xfrm>
          <a:prstGeom prst="rect">
            <a:avLst/>
          </a:prstGeom>
          <a:noFill/>
        </p:spPr>
        <p:txBody>
          <a:bodyPr wrap="square" rtlCol="0">
            <a:spAutoFit/>
          </a:bodyPr>
          <a:lstStyle/>
          <a:p>
            <a:pPr algn="just"/>
            <a:r>
              <a:rPr lang="en-US" sz="2400" dirty="0" err="1">
                <a:latin typeface="Times New Roman" panose="02020603050405020304" pitchFamily="18" charset="0"/>
                <a:cs typeface="Times New Roman" panose="02020603050405020304" pitchFamily="18" charset="0"/>
              </a:rPr>
              <a:t>Phytic</a:t>
            </a:r>
            <a:r>
              <a:rPr lang="en-US" sz="2400" dirty="0">
                <a:latin typeface="Times New Roman" panose="02020603050405020304" pitchFamily="18" charset="0"/>
                <a:cs typeface="Times New Roman" panose="02020603050405020304" pitchFamily="18" charset="0"/>
              </a:rPr>
              <a:t> acid (Figure 1) is the storage molecule for phosphate in legume seeds. It is soluble over a wide pH range. Due to its negative charges, it acts as a chelating agent, binding directly to proteins or via the action of bivalent cations (1, 2, 3). These interactions reduce the solubility and availability of proteins.</a:t>
            </a:r>
            <a:endParaRPr lang="fr-FR" sz="2400" dirty="0">
              <a:latin typeface="Times New Roman" panose="02020603050405020304" pitchFamily="18" charset="0"/>
              <a:cs typeface="Times New Roman" panose="02020603050405020304" pitchFamily="18" charset="0"/>
            </a:endParaRPr>
          </a:p>
        </p:txBody>
      </p:sp>
      <p:pic>
        <p:nvPicPr>
          <p:cNvPr id="311" name="Picture 18" descr="Warning Icons - Download Free Vector Icons | Noun Project"/>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130140" y="6869407"/>
            <a:ext cx="1074398" cy="1074398"/>
          </a:xfrm>
          <a:prstGeom prst="rect">
            <a:avLst/>
          </a:prstGeom>
          <a:noFill/>
          <a:extLst>
            <a:ext uri="{909E8E84-426E-40DD-AFC4-6F175D3DCCD1}">
              <a14:hiddenFill xmlns:a14="http://schemas.microsoft.com/office/drawing/2010/main">
                <a:solidFill>
                  <a:srgbClr val="FFFFFF"/>
                </a:solidFill>
              </a14:hiddenFill>
            </a:ext>
          </a:extLst>
        </p:spPr>
      </p:pic>
      <p:sp>
        <p:nvSpPr>
          <p:cNvPr id="312" name="ZoneTexte 311"/>
          <p:cNvSpPr txBox="1"/>
          <p:nvPr/>
        </p:nvSpPr>
        <p:spPr>
          <a:xfrm>
            <a:off x="9436857" y="6427452"/>
            <a:ext cx="12223259" cy="2554545"/>
          </a:xfrm>
          <a:prstGeom prst="rect">
            <a:avLst/>
          </a:prstGeom>
          <a:noFill/>
        </p:spPr>
        <p:txBody>
          <a:bodyPr wrap="square" rtlCol="0">
            <a:spAutoFit/>
          </a:bodyPr>
          <a:lstStyle/>
          <a:p>
            <a:pPr algn="just"/>
            <a:r>
              <a:rPr lang="en-US" sz="3200" dirty="0">
                <a:latin typeface="Times New Roman" panose="02020603050405020304" pitchFamily="18" charset="0"/>
              </a:rPr>
              <a:t>Legume protein concentrates, such as fava bean protein concentrate, are interesting ingredients for formulating plant-based food products. However, </a:t>
            </a:r>
            <a:r>
              <a:rPr lang="en-US" sz="3200" dirty="0" err="1">
                <a:latin typeface="Times New Roman" panose="02020603050405020304" pitchFamily="18" charset="0"/>
              </a:rPr>
              <a:t>phytic</a:t>
            </a:r>
            <a:r>
              <a:rPr lang="en-US" sz="3200" dirty="0">
                <a:latin typeface="Times New Roman" panose="02020603050405020304" pitchFamily="18" charset="0"/>
              </a:rPr>
              <a:t> acid, a plant-related molecule, can be found in concentrations of up to 4% (w/w DW basis). This molecule can interact with proteins, impacting their solubility and functionality.</a:t>
            </a:r>
            <a:endParaRPr lang="fr-FR" sz="3200" dirty="0">
              <a:latin typeface="Times New Roman" panose="02020603050405020304" pitchFamily="18" charset="0"/>
            </a:endParaRPr>
          </a:p>
        </p:txBody>
      </p:sp>
      <p:sp>
        <p:nvSpPr>
          <p:cNvPr id="314" name="ZoneTexte 313"/>
          <p:cNvSpPr txBox="1"/>
          <p:nvPr/>
        </p:nvSpPr>
        <p:spPr>
          <a:xfrm>
            <a:off x="9436857" y="9380937"/>
            <a:ext cx="12223259" cy="1569660"/>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Fermentation can be used to remove </a:t>
            </a:r>
            <a:r>
              <a:rPr lang="en-US" sz="3200" dirty="0" err="1">
                <a:latin typeface="Times New Roman" panose="02020603050405020304" pitchFamily="18" charset="0"/>
                <a:cs typeface="Times New Roman" panose="02020603050405020304" pitchFamily="18" charset="0"/>
              </a:rPr>
              <a:t>phytic</a:t>
            </a:r>
            <a:r>
              <a:rPr lang="en-US" sz="3200" dirty="0">
                <a:latin typeface="Times New Roman" panose="02020603050405020304" pitchFamily="18" charset="0"/>
                <a:cs typeface="Times New Roman" panose="02020603050405020304" pitchFamily="18" charset="0"/>
              </a:rPr>
              <a:t> acid through the action of lactic acid bacteria that produce </a:t>
            </a:r>
            <a:r>
              <a:rPr lang="en-US" sz="3200" dirty="0" err="1">
                <a:latin typeface="Times New Roman" panose="02020603050405020304" pitchFamily="18" charset="0"/>
                <a:cs typeface="Times New Roman" panose="02020603050405020304" pitchFamily="18" charset="0"/>
              </a:rPr>
              <a:t>phytase</a:t>
            </a:r>
            <a:r>
              <a:rPr lang="en-US" sz="3200" dirty="0">
                <a:latin typeface="Times New Roman" panose="02020603050405020304" pitchFamily="18" charset="0"/>
                <a:cs typeface="Times New Roman" panose="02020603050405020304" pitchFamily="18" charset="0"/>
              </a:rPr>
              <a:t>, an enzyme capable of </a:t>
            </a:r>
            <a:r>
              <a:rPr lang="en-US" sz="3200" dirty="0" err="1">
                <a:latin typeface="Times New Roman" panose="02020603050405020304" pitchFamily="18" charset="0"/>
                <a:cs typeface="Times New Roman" panose="02020603050405020304" pitchFamily="18" charset="0"/>
              </a:rPr>
              <a:t>hydrolysing</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phytic</a:t>
            </a:r>
            <a:r>
              <a:rPr lang="en-US" sz="3200" dirty="0">
                <a:latin typeface="Times New Roman" panose="02020603050405020304" pitchFamily="18" charset="0"/>
                <a:cs typeface="Times New Roman" panose="02020603050405020304" pitchFamily="18" charset="0"/>
              </a:rPr>
              <a:t> acid (Figure 2).</a:t>
            </a:r>
            <a:endParaRPr lang="fr-FR" sz="3200" dirty="0">
              <a:latin typeface="Times New Roman" panose="02020603050405020304" pitchFamily="18" charset="0"/>
              <a:cs typeface="Times New Roman" panose="02020603050405020304" pitchFamily="18" charset="0"/>
            </a:endParaRPr>
          </a:p>
        </p:txBody>
      </p:sp>
      <p:sp>
        <p:nvSpPr>
          <p:cNvPr id="315" name="ZoneTexte 314"/>
          <p:cNvSpPr txBox="1"/>
          <p:nvPr/>
        </p:nvSpPr>
        <p:spPr>
          <a:xfrm>
            <a:off x="9498647" y="11283959"/>
            <a:ext cx="12223259" cy="1077218"/>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This work aims to explore fermentation conditions that reduce </a:t>
            </a:r>
            <a:r>
              <a:rPr lang="en-US" sz="3200" dirty="0" err="1">
                <a:latin typeface="Times New Roman" panose="02020603050405020304" pitchFamily="18" charset="0"/>
                <a:cs typeface="Times New Roman" panose="02020603050405020304" pitchFamily="18" charset="0"/>
              </a:rPr>
              <a:t>phytic</a:t>
            </a:r>
            <a:r>
              <a:rPr lang="en-US" sz="3200" dirty="0">
                <a:latin typeface="Times New Roman" panose="02020603050405020304" pitchFamily="18" charset="0"/>
                <a:cs typeface="Times New Roman" panose="02020603050405020304" pitchFamily="18" charset="0"/>
              </a:rPr>
              <a:t> acid content and study their effect on protein solubility.</a:t>
            </a:r>
            <a:endParaRPr lang="fr-FR" sz="3200" dirty="0">
              <a:latin typeface="Times New Roman" panose="02020603050405020304" pitchFamily="18" charset="0"/>
              <a:cs typeface="Times New Roman" panose="02020603050405020304" pitchFamily="18" charset="0"/>
            </a:endParaRPr>
          </a:p>
        </p:txBody>
      </p:sp>
      <p:sp>
        <p:nvSpPr>
          <p:cNvPr id="317" name="ZoneTexte 316"/>
          <p:cNvSpPr txBox="1"/>
          <p:nvPr/>
        </p:nvSpPr>
        <p:spPr>
          <a:xfrm>
            <a:off x="365054" y="41531612"/>
            <a:ext cx="14016184" cy="646331"/>
          </a:xfrm>
          <a:prstGeom prst="rect">
            <a:avLst/>
          </a:prstGeom>
          <a:noFill/>
        </p:spPr>
        <p:txBody>
          <a:bodyPr wrap="square" rtlCol="0">
            <a:spAutoFit/>
          </a:bodyPr>
          <a:lstStyle/>
          <a:p>
            <a:pPr marL="285750" indent="-285750">
              <a:buFont typeface="Arial" panose="020B0604020202020204" pitchFamily="34" charset="0"/>
              <a:buChar char="•"/>
            </a:pPr>
            <a:r>
              <a:rPr lang="fr-FR" dirty="0">
                <a:latin typeface="Times New Roman" panose="02020603050405020304" pitchFamily="18" charset="0"/>
              </a:rPr>
              <a:t>(1) </a:t>
            </a:r>
            <a:r>
              <a:rPr lang="fr-FR" dirty="0" err="1">
                <a:latin typeface="Times New Roman" panose="02020603050405020304" pitchFamily="18" charset="0"/>
              </a:rPr>
              <a:t>J.R.Brooks</a:t>
            </a:r>
            <a:r>
              <a:rPr lang="fr-FR" dirty="0">
                <a:latin typeface="Times New Roman" panose="02020603050405020304" pitchFamily="18" charset="0"/>
              </a:rPr>
              <a:t> and C.V. </a:t>
            </a:r>
            <a:r>
              <a:rPr lang="fr-FR" dirty="0" err="1">
                <a:latin typeface="Times New Roman" panose="02020603050405020304" pitchFamily="18" charset="0"/>
              </a:rPr>
              <a:t>Morr</a:t>
            </a:r>
            <a:r>
              <a:rPr lang="fr-FR" dirty="0">
                <a:latin typeface="Times New Roman" panose="02020603050405020304" pitchFamily="18" charset="0"/>
              </a:rPr>
              <a:t>, Journal of Food Science, 1982, 10.1111/j.1365-2621.1982.tb07666.x </a:t>
            </a:r>
          </a:p>
          <a:p>
            <a:pPr marL="285750" indent="-285750">
              <a:buFont typeface="Arial" panose="020B0604020202020204" pitchFamily="34" charset="0"/>
              <a:buChar char="•"/>
            </a:pPr>
            <a:r>
              <a:rPr lang="fr-FR" dirty="0">
                <a:latin typeface="Times New Roman" panose="02020603050405020304" pitchFamily="18" charset="0"/>
              </a:rPr>
              <a:t>(2) </a:t>
            </a:r>
            <a:r>
              <a:rPr lang="fr-FR" dirty="0" err="1">
                <a:latin typeface="Times New Roman" panose="02020603050405020304" pitchFamily="18" charset="0"/>
              </a:rPr>
              <a:t>R.Wang</a:t>
            </a:r>
            <a:r>
              <a:rPr lang="fr-FR" dirty="0">
                <a:latin typeface="Times New Roman" panose="02020603050405020304" pitchFamily="18" charset="0"/>
              </a:rPr>
              <a:t> and </a:t>
            </a:r>
            <a:r>
              <a:rPr lang="fr-FR" dirty="0" err="1">
                <a:latin typeface="Times New Roman" panose="02020603050405020304" pitchFamily="18" charset="0"/>
              </a:rPr>
              <a:t>S.Guo</a:t>
            </a:r>
            <a:r>
              <a:rPr lang="fr-FR" dirty="0">
                <a:latin typeface="Times New Roman" panose="02020603050405020304" pitchFamily="18" charset="0"/>
              </a:rPr>
              <a:t>, </a:t>
            </a:r>
            <a:r>
              <a:rPr lang="en-US" dirty="0">
                <a:latin typeface="Times New Roman" panose="02020603050405020304" pitchFamily="18" charset="0"/>
              </a:rPr>
              <a:t>Comp Rev Food </a:t>
            </a:r>
            <a:r>
              <a:rPr lang="en-US" dirty="0" err="1">
                <a:latin typeface="Times New Roman" panose="02020603050405020304" pitchFamily="18" charset="0"/>
              </a:rPr>
              <a:t>Sci</a:t>
            </a:r>
            <a:r>
              <a:rPr lang="en-US" dirty="0">
                <a:latin typeface="Times New Roman" panose="02020603050405020304" pitchFamily="18" charset="0"/>
              </a:rPr>
              <a:t> Food Safe,2021, 10.1111/1541-4337.12714</a:t>
            </a:r>
            <a:endParaRPr lang="fr-FR" dirty="0">
              <a:latin typeface="Times New Roman" panose="02020603050405020304" pitchFamily="18" charset="0"/>
            </a:endParaRPr>
          </a:p>
        </p:txBody>
      </p:sp>
      <p:sp>
        <p:nvSpPr>
          <p:cNvPr id="318" name="ZoneTexte 317"/>
          <p:cNvSpPr txBox="1"/>
          <p:nvPr/>
        </p:nvSpPr>
        <p:spPr>
          <a:xfrm>
            <a:off x="15692430" y="41553017"/>
            <a:ext cx="13533646" cy="646331"/>
          </a:xfrm>
          <a:prstGeom prst="rect">
            <a:avLst/>
          </a:prstGeom>
          <a:noFill/>
        </p:spPr>
        <p:txBody>
          <a:bodyPr wrap="square" rtlCol="0">
            <a:spAutoFit/>
          </a:bodyPr>
          <a:lstStyle/>
          <a:p>
            <a:pPr marL="285750" indent="-285750">
              <a:buFont typeface="Arial" panose="020B0604020202020204" pitchFamily="34" charset="0"/>
              <a:buChar char="•"/>
            </a:pPr>
            <a:r>
              <a:rPr lang="fr-FR" dirty="0">
                <a:latin typeface="Times New Roman" panose="02020603050405020304" pitchFamily="18" charset="0"/>
              </a:rPr>
              <a:t>(3)</a:t>
            </a:r>
            <a:r>
              <a:rPr lang="fr-FR" dirty="0" err="1">
                <a:latin typeface="Times New Roman" panose="02020603050405020304" pitchFamily="18" charset="0"/>
              </a:rPr>
              <a:t>T.Amat,A.Assifaoui,J.Buczkowski,J.V.C.Silva,C.Schmitt,R.Saurel</a:t>
            </a:r>
            <a:r>
              <a:rPr lang="fr-FR" dirty="0">
                <a:latin typeface="Times New Roman" panose="02020603050405020304" pitchFamily="18" charset="0"/>
              </a:rPr>
              <a:t>, Food Hydrocolloids,2024, 10.1016/j.foodhyd.2023.109273</a:t>
            </a:r>
          </a:p>
          <a:p>
            <a:pPr marL="285750" indent="-285750">
              <a:buFont typeface="Arial" panose="020B0604020202020204" pitchFamily="34" charset="0"/>
              <a:buChar char="•"/>
            </a:pPr>
            <a:r>
              <a:rPr lang="fr-FR" dirty="0">
                <a:latin typeface="Times New Roman" panose="02020603050405020304" pitchFamily="18" charset="0"/>
              </a:rPr>
              <a:t>(4) Vikas Kumar and </a:t>
            </a:r>
            <a:r>
              <a:rPr lang="fr-FR" dirty="0" err="1">
                <a:latin typeface="Times New Roman" panose="02020603050405020304" pitchFamily="18" charset="0"/>
              </a:rPr>
              <a:t>Amit</a:t>
            </a:r>
            <a:r>
              <a:rPr lang="fr-FR" dirty="0">
                <a:latin typeface="Times New Roman" panose="02020603050405020304" pitchFamily="18" charset="0"/>
              </a:rPr>
              <a:t> K. Sinha,</a:t>
            </a:r>
            <a:r>
              <a:rPr lang="en-US" dirty="0">
                <a:latin typeface="Times New Roman" panose="02020603050405020304" pitchFamily="18" charset="0"/>
              </a:rPr>
              <a:t> Enzymes in Human and Animal Nutrition, 10.1016/B978-0-12-805419-2.00003-4</a:t>
            </a:r>
            <a:endParaRPr lang="fr-FR" dirty="0">
              <a:latin typeface="Times New Roman" panose="02020603050405020304" pitchFamily="18" charset="0"/>
            </a:endParaRPr>
          </a:p>
        </p:txBody>
      </p:sp>
      <p:graphicFrame>
        <p:nvGraphicFramePr>
          <p:cNvPr id="287" name="Graphique 286">
            <a:extLst>
              <a:ext uri="{FF2B5EF4-FFF2-40B4-BE49-F238E27FC236}">
                <a16:creationId xmlns:a16="http://schemas.microsoft.com/office/drawing/2014/main" id="{02EEE187-F34A-4E9D-ABEC-701C63537911}"/>
              </a:ext>
            </a:extLst>
          </p:cNvPr>
          <p:cNvGraphicFramePr>
            <a:graphicFrameLocks/>
          </p:cNvGraphicFramePr>
          <p:nvPr>
            <p:extLst>
              <p:ext uri="{D42A27DB-BD31-4B8C-83A1-F6EECF244321}">
                <p14:modId xmlns:p14="http://schemas.microsoft.com/office/powerpoint/2010/main" val="51045530"/>
              </p:ext>
            </p:extLst>
          </p:nvPr>
        </p:nvGraphicFramePr>
        <p:xfrm>
          <a:off x="-112675" y="32443121"/>
          <a:ext cx="12515564" cy="3329940"/>
        </p:xfrm>
        <a:graphic>
          <a:graphicData uri="http://schemas.openxmlformats.org/drawingml/2006/chart">
            <c:chart xmlns:c="http://schemas.openxmlformats.org/drawingml/2006/chart" xmlns:r="http://schemas.openxmlformats.org/officeDocument/2006/relationships" r:id="rId17"/>
          </a:graphicData>
        </a:graphic>
      </p:graphicFrame>
      <p:graphicFrame>
        <p:nvGraphicFramePr>
          <p:cNvPr id="288" name="Graphique 287">
            <a:extLst>
              <a:ext uri="{FF2B5EF4-FFF2-40B4-BE49-F238E27FC236}">
                <a16:creationId xmlns:a16="http://schemas.microsoft.com/office/drawing/2014/main" id="{5039FCA2-DCAD-4BA2-8F6B-5CC1582DAA96}"/>
              </a:ext>
            </a:extLst>
          </p:cNvPr>
          <p:cNvGraphicFramePr>
            <a:graphicFrameLocks/>
          </p:cNvGraphicFramePr>
          <p:nvPr>
            <p:extLst>
              <p:ext uri="{D42A27DB-BD31-4B8C-83A1-F6EECF244321}">
                <p14:modId xmlns:p14="http://schemas.microsoft.com/office/powerpoint/2010/main" val="439402402"/>
              </p:ext>
            </p:extLst>
          </p:nvPr>
        </p:nvGraphicFramePr>
        <p:xfrm>
          <a:off x="764177" y="29251964"/>
          <a:ext cx="6372952" cy="3335517"/>
        </p:xfrm>
        <a:graphic>
          <a:graphicData uri="http://schemas.openxmlformats.org/drawingml/2006/chart">
            <c:chart xmlns:c="http://schemas.openxmlformats.org/drawingml/2006/chart" xmlns:r="http://schemas.openxmlformats.org/officeDocument/2006/relationships" r:id="rId18"/>
          </a:graphicData>
        </a:graphic>
      </p:graphicFrame>
      <p:sp>
        <p:nvSpPr>
          <p:cNvPr id="75" name="ZoneTexte 74">
            <a:extLst>
              <a:ext uri="{FF2B5EF4-FFF2-40B4-BE49-F238E27FC236}">
                <a16:creationId xmlns:a16="http://schemas.microsoft.com/office/drawing/2014/main" id="{7934ADBB-E41B-4B6E-9DFD-1DD3867E0431}"/>
              </a:ext>
            </a:extLst>
          </p:cNvPr>
          <p:cNvSpPr txBox="1"/>
          <p:nvPr/>
        </p:nvSpPr>
        <p:spPr>
          <a:xfrm>
            <a:off x="748602" y="32316823"/>
            <a:ext cx="6931119" cy="338554"/>
          </a:xfrm>
          <a:prstGeom prst="rect">
            <a:avLst/>
          </a:prstGeom>
          <a:noFill/>
        </p:spPr>
        <p:txBody>
          <a:bodyPr wrap="square" rtlCol="0">
            <a:spAutoFit/>
          </a:bodyPr>
          <a:lstStyle/>
          <a:p>
            <a:r>
              <a:rPr lang="fr-FR" sz="1600" u="sng" dirty="0">
                <a:latin typeface="Times New Roman" panose="02020603050405020304" pitchFamily="18" charset="0"/>
                <a:cs typeface="Times New Roman" panose="02020603050405020304" pitchFamily="18" charset="0"/>
              </a:rPr>
              <a:t>Figure 3 </a:t>
            </a:r>
            <a:r>
              <a:rPr lang="fr-FR" sz="1600" dirty="0">
                <a:latin typeface="Times New Roman" panose="02020603050405020304" pitchFamily="18" charset="0"/>
                <a:cs typeface="Times New Roman" panose="02020603050405020304" pitchFamily="18" charset="0"/>
              </a:rPr>
              <a:t>: </a:t>
            </a:r>
            <a:r>
              <a:rPr lang="fr-FR" sz="1600" dirty="0" err="1">
                <a:latin typeface="Times New Roman" panose="02020603050405020304" pitchFamily="18" charset="0"/>
                <a:cs typeface="Times New Roman" panose="02020603050405020304" pitchFamily="18" charset="0"/>
              </a:rPr>
              <a:t>Phytic</a:t>
            </a:r>
            <a:r>
              <a:rPr lang="fr-FR" sz="1600" dirty="0">
                <a:latin typeface="Times New Roman" panose="02020603050405020304" pitchFamily="18" charset="0"/>
                <a:cs typeface="Times New Roman" panose="02020603050405020304" pitchFamily="18" charset="0"/>
              </a:rPr>
              <a:t> </a:t>
            </a:r>
            <a:r>
              <a:rPr lang="fr-FR" sz="1600" dirty="0" err="1">
                <a:latin typeface="Times New Roman" panose="02020603050405020304" pitchFamily="18" charset="0"/>
                <a:cs typeface="Times New Roman" panose="02020603050405020304" pitchFamily="18" charset="0"/>
              </a:rPr>
              <a:t>acid</a:t>
            </a:r>
            <a:r>
              <a:rPr lang="fr-FR" sz="1600" dirty="0">
                <a:latin typeface="Times New Roman" panose="02020603050405020304" pitchFamily="18" charset="0"/>
                <a:cs typeface="Times New Roman" panose="02020603050405020304" pitchFamily="18" charset="0"/>
              </a:rPr>
              <a:t> réduction </a:t>
            </a:r>
            <a:r>
              <a:rPr lang="fr-FR" sz="1600" dirty="0" err="1">
                <a:latin typeface="Times New Roman" panose="02020603050405020304" pitchFamily="18" charset="0"/>
                <a:cs typeface="Times New Roman" panose="02020603050405020304" pitchFamily="18" charset="0"/>
              </a:rPr>
              <a:t>during</a:t>
            </a:r>
            <a:r>
              <a:rPr lang="fr-FR" sz="1600" dirty="0">
                <a:latin typeface="Times New Roman" panose="02020603050405020304" pitchFamily="18" charset="0"/>
                <a:cs typeface="Times New Roman" panose="02020603050405020304" pitchFamily="18" charset="0"/>
              </a:rPr>
              <a:t> the fermentation </a:t>
            </a:r>
          </a:p>
        </p:txBody>
      </p:sp>
      <p:sp>
        <p:nvSpPr>
          <p:cNvPr id="290" name="ZoneTexte 289">
            <a:extLst>
              <a:ext uri="{FF2B5EF4-FFF2-40B4-BE49-F238E27FC236}">
                <a16:creationId xmlns:a16="http://schemas.microsoft.com/office/drawing/2014/main" id="{913FD700-2F46-4E52-98A7-EF84586AF683}"/>
              </a:ext>
            </a:extLst>
          </p:cNvPr>
          <p:cNvSpPr txBox="1"/>
          <p:nvPr/>
        </p:nvSpPr>
        <p:spPr>
          <a:xfrm>
            <a:off x="1450789" y="35497068"/>
            <a:ext cx="10528526" cy="523220"/>
          </a:xfrm>
          <a:prstGeom prst="rect">
            <a:avLst/>
          </a:prstGeom>
          <a:noFill/>
        </p:spPr>
        <p:txBody>
          <a:bodyPr wrap="square" rtlCol="0">
            <a:spAutoFit/>
          </a:bodyPr>
          <a:lstStyle/>
          <a:p>
            <a:r>
              <a:rPr lang="fr-FR" sz="1400" u="sng" dirty="0">
                <a:latin typeface="Times New Roman" panose="02020603050405020304" pitchFamily="18" charset="0"/>
                <a:cs typeface="Times New Roman" panose="02020603050405020304" pitchFamily="18" charset="0"/>
              </a:rPr>
              <a:t>Figure 4 </a:t>
            </a:r>
            <a:r>
              <a:rPr lang="fr-FR" sz="1400" dirty="0">
                <a:latin typeface="Times New Roman" panose="02020603050405020304" pitchFamily="18" charset="0"/>
                <a:cs typeface="Times New Roman" panose="02020603050405020304" pitchFamily="18" charset="0"/>
              </a:rPr>
              <a:t>: </a:t>
            </a:r>
            <a:r>
              <a:rPr lang="fr-FR" sz="1400" dirty="0" err="1">
                <a:latin typeface="Times New Roman" panose="02020603050405020304" pitchFamily="18" charset="0"/>
                <a:cs typeface="Times New Roman" panose="02020603050405020304" pitchFamily="18" charset="0"/>
              </a:rPr>
              <a:t>Solubility</a:t>
            </a:r>
            <a:r>
              <a:rPr lang="fr-FR" sz="1400" dirty="0">
                <a:latin typeface="Times New Roman" panose="02020603050405020304" pitchFamily="18" charset="0"/>
                <a:cs typeface="Times New Roman" panose="02020603050405020304" pitchFamily="18" charset="0"/>
              </a:rPr>
              <a:t> </a:t>
            </a:r>
            <a:r>
              <a:rPr lang="fr-FR" sz="1400" dirty="0" err="1">
                <a:latin typeface="Times New Roman" panose="02020603050405020304" pitchFamily="18" charset="0"/>
                <a:cs typeface="Times New Roman" panose="02020603050405020304" pitchFamily="18" charset="0"/>
              </a:rPr>
              <a:t>curve</a:t>
            </a:r>
            <a:r>
              <a:rPr lang="fr-FR" sz="1400" dirty="0">
                <a:latin typeface="Times New Roman" panose="02020603050405020304" pitchFamily="18" charset="0"/>
                <a:cs typeface="Times New Roman" panose="02020603050405020304" pitchFamily="18" charset="0"/>
              </a:rPr>
              <a:t> </a:t>
            </a:r>
            <a:r>
              <a:rPr lang="fr-FR" sz="1400" dirty="0" err="1">
                <a:latin typeface="Times New Roman" panose="02020603050405020304" pitchFamily="18" charset="0"/>
                <a:cs typeface="Times New Roman" panose="02020603050405020304" pitchFamily="18" charset="0"/>
              </a:rPr>
              <a:t>obtains</a:t>
            </a:r>
            <a:r>
              <a:rPr lang="fr-FR" sz="1400" dirty="0">
                <a:latin typeface="Times New Roman" panose="02020603050405020304" pitchFamily="18" charset="0"/>
                <a:cs typeface="Times New Roman" panose="02020603050405020304" pitchFamily="18" charset="0"/>
              </a:rPr>
              <a:t> </a:t>
            </a:r>
            <a:r>
              <a:rPr lang="fr-FR" sz="1400" dirty="0" err="1">
                <a:latin typeface="Times New Roman" panose="02020603050405020304" pitchFamily="18" charset="0"/>
                <a:cs typeface="Times New Roman" panose="02020603050405020304" pitchFamily="18" charset="0"/>
              </a:rPr>
              <a:t>after</a:t>
            </a:r>
            <a:r>
              <a:rPr lang="fr-FR" sz="1400" dirty="0">
                <a:latin typeface="Times New Roman" panose="02020603050405020304" pitchFamily="18" charset="0"/>
                <a:cs typeface="Times New Roman" panose="02020603050405020304" pitchFamily="18" charset="0"/>
              </a:rPr>
              <a:t> fermentation or </a:t>
            </a:r>
            <a:r>
              <a:rPr lang="fr-FR" sz="1400" dirty="0" err="1">
                <a:latin typeface="Times New Roman" panose="02020603050405020304" pitchFamily="18" charset="0"/>
                <a:cs typeface="Times New Roman" panose="02020603050405020304" pitchFamily="18" charset="0"/>
              </a:rPr>
              <a:t>phytase</a:t>
            </a:r>
            <a:r>
              <a:rPr lang="fr-FR" sz="1400" dirty="0">
                <a:latin typeface="Times New Roman" panose="02020603050405020304" pitchFamily="18" charset="0"/>
                <a:cs typeface="Times New Roman" panose="02020603050405020304" pitchFamily="18" charset="0"/>
              </a:rPr>
              <a:t> </a:t>
            </a:r>
            <a:r>
              <a:rPr lang="fr-FR" sz="1400" dirty="0" err="1">
                <a:latin typeface="Times New Roman" panose="02020603050405020304" pitchFamily="18" charset="0"/>
                <a:cs typeface="Times New Roman" panose="02020603050405020304" pitchFamily="18" charset="0"/>
              </a:rPr>
              <a:t>tratment</a:t>
            </a:r>
            <a:r>
              <a:rPr lang="fr-FR" sz="1400" dirty="0">
                <a:latin typeface="Times New Roman" panose="02020603050405020304" pitchFamily="18" charset="0"/>
                <a:cs typeface="Times New Roman" panose="02020603050405020304" pitchFamily="18" charset="0"/>
              </a:rPr>
              <a:t>. </a:t>
            </a:r>
            <a:r>
              <a:rPr lang="fr-FR" sz="1400" dirty="0" err="1">
                <a:latin typeface="Times New Roman" panose="02020603050405020304" pitchFamily="18" charset="0"/>
                <a:cs typeface="Times New Roman" panose="02020603050405020304" pitchFamily="18" charset="0"/>
              </a:rPr>
              <a:t>Means</a:t>
            </a:r>
            <a:r>
              <a:rPr lang="fr-FR" sz="1400" dirty="0">
                <a:latin typeface="Times New Roman" panose="02020603050405020304" pitchFamily="18" charset="0"/>
                <a:cs typeface="Times New Roman" panose="02020603050405020304" pitchFamily="18" charset="0"/>
              </a:rPr>
              <a:t> of </a:t>
            </a:r>
            <a:r>
              <a:rPr lang="fr-FR" sz="1400" dirty="0" err="1">
                <a:latin typeface="Times New Roman" panose="02020603050405020304" pitchFamily="18" charset="0"/>
                <a:cs typeface="Times New Roman" panose="02020603050405020304" pitchFamily="18" charset="0"/>
              </a:rPr>
              <a:t>triplicate</a:t>
            </a:r>
            <a:r>
              <a:rPr lang="fr-FR" sz="1400" dirty="0">
                <a:latin typeface="Times New Roman" panose="02020603050405020304" pitchFamily="18" charset="0"/>
                <a:cs typeface="Times New Roman" panose="02020603050405020304" pitchFamily="18" charset="0"/>
              </a:rPr>
              <a:t> acidifications  (PE: Non </a:t>
            </a:r>
            <a:r>
              <a:rPr lang="fr-FR" sz="1400" dirty="0" err="1">
                <a:latin typeface="Times New Roman" panose="02020603050405020304" pitchFamily="18" charset="0"/>
                <a:cs typeface="Times New Roman" panose="02020603050405020304" pitchFamily="18" charset="0"/>
              </a:rPr>
              <a:t>treated</a:t>
            </a:r>
            <a:r>
              <a:rPr lang="fr-FR" sz="1400" dirty="0">
                <a:latin typeface="Times New Roman" panose="02020603050405020304" pitchFamily="18" charset="0"/>
                <a:cs typeface="Times New Roman" panose="02020603050405020304" pitchFamily="18" charset="0"/>
              </a:rPr>
              <a:t> </a:t>
            </a:r>
            <a:r>
              <a:rPr lang="fr-FR" sz="1400" dirty="0" err="1">
                <a:latin typeface="Times New Roman" panose="02020603050405020304" pitchFamily="18" charset="0"/>
                <a:cs typeface="Times New Roman" panose="02020603050405020304" pitchFamily="18" charset="0"/>
              </a:rPr>
              <a:t>protein</a:t>
            </a:r>
            <a:r>
              <a:rPr lang="fr-FR" sz="1400" dirty="0">
                <a:latin typeface="Times New Roman" panose="02020603050405020304" pitchFamily="18" charset="0"/>
                <a:cs typeface="Times New Roman" panose="02020603050405020304" pitchFamily="18" charset="0"/>
              </a:rPr>
              <a:t> </a:t>
            </a:r>
            <a:r>
              <a:rPr lang="fr-FR" sz="1400" dirty="0" err="1">
                <a:latin typeface="Times New Roman" panose="02020603050405020304" pitchFamily="18" charset="0"/>
                <a:cs typeface="Times New Roman" panose="02020603050405020304" pitchFamily="18" charset="0"/>
              </a:rPr>
              <a:t>extract</a:t>
            </a:r>
            <a:r>
              <a:rPr lang="fr-FR" sz="1400" dirty="0">
                <a:latin typeface="Times New Roman" panose="02020603050405020304" pitchFamily="18" charset="0"/>
                <a:cs typeface="Times New Roman" panose="02020603050405020304" pitchFamily="18" charset="0"/>
              </a:rPr>
              <a:t>, </a:t>
            </a:r>
            <a:r>
              <a:rPr lang="fr-FR" sz="1400" dirty="0" err="1">
                <a:latin typeface="Times New Roman" panose="02020603050405020304" pitchFamily="18" charset="0"/>
                <a:cs typeface="Times New Roman" panose="02020603050405020304" pitchFamily="18" charset="0"/>
              </a:rPr>
              <a:t>Pef</a:t>
            </a:r>
            <a:r>
              <a:rPr lang="fr-FR" sz="1400" dirty="0">
                <a:latin typeface="Times New Roman" panose="02020603050405020304" pitchFamily="18" charset="0"/>
                <a:cs typeface="Times New Roman" panose="02020603050405020304" pitchFamily="18" charset="0"/>
              </a:rPr>
              <a:t> : </a:t>
            </a:r>
            <a:r>
              <a:rPr lang="fr-FR" sz="1400" dirty="0" err="1">
                <a:latin typeface="Times New Roman" panose="02020603050405020304" pitchFamily="18" charset="0"/>
                <a:cs typeface="Times New Roman" panose="02020603050405020304" pitchFamily="18" charset="0"/>
              </a:rPr>
              <a:t>Fermented</a:t>
            </a:r>
            <a:r>
              <a:rPr lang="fr-FR" sz="1400" dirty="0">
                <a:latin typeface="Times New Roman" panose="02020603050405020304" pitchFamily="18" charset="0"/>
                <a:cs typeface="Times New Roman" panose="02020603050405020304" pitchFamily="18" charset="0"/>
              </a:rPr>
              <a:t> </a:t>
            </a:r>
            <a:r>
              <a:rPr lang="fr-FR" sz="1400" dirty="0" err="1">
                <a:latin typeface="Times New Roman" panose="02020603050405020304" pitchFamily="18" charset="0"/>
                <a:cs typeface="Times New Roman" panose="02020603050405020304" pitchFamily="18" charset="0"/>
              </a:rPr>
              <a:t>protein</a:t>
            </a:r>
            <a:r>
              <a:rPr lang="fr-FR" sz="1400" dirty="0">
                <a:latin typeface="Times New Roman" panose="02020603050405020304" pitchFamily="18" charset="0"/>
                <a:cs typeface="Times New Roman" panose="02020603050405020304" pitchFamily="18" charset="0"/>
              </a:rPr>
              <a:t> </a:t>
            </a:r>
            <a:r>
              <a:rPr lang="fr-FR" sz="1400" dirty="0" err="1">
                <a:latin typeface="Times New Roman" panose="02020603050405020304" pitchFamily="18" charset="0"/>
                <a:cs typeface="Times New Roman" panose="02020603050405020304" pitchFamily="18" charset="0"/>
              </a:rPr>
              <a:t>extract</a:t>
            </a:r>
            <a:r>
              <a:rPr lang="fr-FR" sz="1400" dirty="0">
                <a:latin typeface="Times New Roman" panose="02020603050405020304" pitchFamily="18" charset="0"/>
                <a:cs typeface="Times New Roman" panose="02020603050405020304" pitchFamily="18" charset="0"/>
              </a:rPr>
              <a:t>, 0U : </a:t>
            </a:r>
            <a:r>
              <a:rPr lang="fr-FR" sz="1400" dirty="0" err="1">
                <a:latin typeface="Times New Roman" panose="02020603050405020304" pitchFamily="18" charset="0"/>
                <a:cs typeface="Times New Roman" panose="02020603050405020304" pitchFamily="18" charset="0"/>
              </a:rPr>
              <a:t>Protein</a:t>
            </a:r>
            <a:r>
              <a:rPr lang="fr-FR" sz="1400" dirty="0">
                <a:latin typeface="Times New Roman" panose="02020603050405020304" pitchFamily="18" charset="0"/>
                <a:cs typeface="Times New Roman" panose="02020603050405020304" pitchFamily="18" charset="0"/>
              </a:rPr>
              <a:t> </a:t>
            </a:r>
            <a:r>
              <a:rPr lang="fr-FR" sz="1400" dirty="0" err="1">
                <a:latin typeface="Times New Roman" panose="02020603050405020304" pitchFamily="18" charset="0"/>
                <a:cs typeface="Times New Roman" panose="02020603050405020304" pitchFamily="18" charset="0"/>
              </a:rPr>
              <a:t>extract</a:t>
            </a:r>
            <a:r>
              <a:rPr lang="fr-FR" sz="1400" dirty="0">
                <a:latin typeface="Times New Roman" panose="02020603050405020304" pitchFamily="18" charset="0"/>
                <a:cs typeface="Times New Roman" panose="02020603050405020304" pitchFamily="18" charset="0"/>
              </a:rPr>
              <a:t> </a:t>
            </a:r>
            <a:r>
              <a:rPr lang="fr-FR" sz="1400" dirty="0" err="1">
                <a:latin typeface="Times New Roman" panose="02020603050405020304" pitchFamily="18" charset="0"/>
                <a:cs typeface="Times New Roman" panose="02020603050405020304" pitchFamily="18" charset="0"/>
              </a:rPr>
              <a:t>incubated</a:t>
            </a:r>
            <a:r>
              <a:rPr lang="fr-FR" sz="1400" dirty="0">
                <a:latin typeface="Times New Roman" panose="02020603050405020304" pitchFamily="18" charset="0"/>
                <a:cs typeface="Times New Roman" panose="02020603050405020304" pitchFamily="18" charset="0"/>
              </a:rPr>
              <a:t> </a:t>
            </a:r>
            <a:r>
              <a:rPr lang="fr-FR" sz="1400" dirty="0" err="1">
                <a:latin typeface="Times New Roman" panose="02020603050405020304" pitchFamily="18" charset="0"/>
                <a:cs typeface="Times New Roman" panose="02020603050405020304" pitchFamily="18" charset="0"/>
              </a:rPr>
              <a:t>without</a:t>
            </a:r>
            <a:r>
              <a:rPr lang="fr-FR" sz="1400" dirty="0">
                <a:latin typeface="Times New Roman" panose="02020603050405020304" pitchFamily="18" charset="0"/>
                <a:cs typeface="Times New Roman" panose="02020603050405020304" pitchFamily="18" charset="0"/>
              </a:rPr>
              <a:t> enzyme, 2U : </a:t>
            </a:r>
            <a:r>
              <a:rPr lang="fr-FR" sz="1400" dirty="0" err="1">
                <a:latin typeface="Times New Roman" panose="02020603050405020304" pitchFamily="18" charset="0"/>
                <a:cs typeface="Times New Roman" panose="02020603050405020304" pitchFamily="18" charset="0"/>
              </a:rPr>
              <a:t>Protein</a:t>
            </a:r>
            <a:r>
              <a:rPr lang="fr-FR" sz="1400" dirty="0">
                <a:latin typeface="Times New Roman" panose="02020603050405020304" pitchFamily="18" charset="0"/>
                <a:cs typeface="Times New Roman" panose="02020603050405020304" pitchFamily="18" charset="0"/>
              </a:rPr>
              <a:t> </a:t>
            </a:r>
            <a:r>
              <a:rPr lang="fr-FR" sz="1400" dirty="0" err="1">
                <a:latin typeface="Times New Roman" panose="02020603050405020304" pitchFamily="18" charset="0"/>
                <a:cs typeface="Times New Roman" panose="02020603050405020304" pitchFamily="18" charset="0"/>
              </a:rPr>
              <a:t>extracted</a:t>
            </a:r>
            <a:r>
              <a:rPr lang="fr-FR" sz="1400" dirty="0">
                <a:latin typeface="Times New Roman" panose="02020603050405020304" pitchFamily="18" charset="0"/>
                <a:cs typeface="Times New Roman" panose="02020603050405020304" pitchFamily="18" charset="0"/>
              </a:rPr>
              <a:t> </a:t>
            </a:r>
            <a:r>
              <a:rPr lang="fr-FR" sz="1400" dirty="0" err="1">
                <a:latin typeface="Times New Roman" panose="02020603050405020304" pitchFamily="18" charset="0"/>
                <a:cs typeface="Times New Roman" panose="02020603050405020304" pitchFamily="18" charset="0"/>
              </a:rPr>
              <a:t>incubated</a:t>
            </a:r>
            <a:r>
              <a:rPr lang="fr-FR" sz="1400" dirty="0">
                <a:latin typeface="Times New Roman" panose="02020603050405020304" pitchFamily="18" charset="0"/>
                <a:cs typeface="Times New Roman" panose="02020603050405020304" pitchFamily="18" charset="0"/>
              </a:rPr>
              <a:t> </a:t>
            </a:r>
            <a:r>
              <a:rPr lang="fr-FR" sz="1400" dirty="0" err="1">
                <a:latin typeface="Times New Roman" panose="02020603050405020304" pitchFamily="18" charset="0"/>
                <a:cs typeface="Times New Roman" panose="02020603050405020304" pitchFamily="18" charset="0"/>
              </a:rPr>
              <a:t>with</a:t>
            </a:r>
            <a:r>
              <a:rPr lang="fr-FR" sz="1400" dirty="0">
                <a:latin typeface="Times New Roman" panose="02020603050405020304" pitchFamily="18" charset="0"/>
                <a:cs typeface="Times New Roman" panose="02020603050405020304" pitchFamily="18" charset="0"/>
              </a:rPr>
              <a:t> enzyme (1h, 3h or 5h)</a:t>
            </a:r>
          </a:p>
        </p:txBody>
      </p:sp>
      <p:graphicFrame>
        <p:nvGraphicFramePr>
          <p:cNvPr id="76" name="Tableau 75">
            <a:extLst>
              <a:ext uri="{FF2B5EF4-FFF2-40B4-BE49-F238E27FC236}">
                <a16:creationId xmlns:a16="http://schemas.microsoft.com/office/drawing/2014/main" id="{AE964F23-90E3-4868-8826-9285BDF793B4}"/>
              </a:ext>
            </a:extLst>
          </p:cNvPr>
          <p:cNvGraphicFramePr>
            <a:graphicFrameLocks noGrp="1"/>
          </p:cNvGraphicFramePr>
          <p:nvPr>
            <p:extLst>
              <p:ext uri="{D42A27DB-BD31-4B8C-83A1-F6EECF244321}">
                <p14:modId xmlns:p14="http://schemas.microsoft.com/office/powerpoint/2010/main" val="618213094"/>
              </p:ext>
            </p:extLst>
          </p:nvPr>
        </p:nvGraphicFramePr>
        <p:xfrm>
          <a:off x="7896913" y="30092364"/>
          <a:ext cx="5922994" cy="1975855"/>
        </p:xfrm>
        <a:graphic>
          <a:graphicData uri="http://schemas.openxmlformats.org/drawingml/2006/table">
            <a:tbl>
              <a:tblPr firstRow="1" bandRow="1">
                <a:tableStyleId>{69012ECD-51FC-41F1-AA8D-1B2483CD663E}</a:tableStyleId>
              </a:tblPr>
              <a:tblGrid>
                <a:gridCol w="2961497">
                  <a:extLst>
                    <a:ext uri="{9D8B030D-6E8A-4147-A177-3AD203B41FA5}">
                      <a16:colId xmlns:a16="http://schemas.microsoft.com/office/drawing/2014/main" val="646072870"/>
                    </a:ext>
                  </a:extLst>
                </a:gridCol>
                <a:gridCol w="2961497">
                  <a:extLst>
                    <a:ext uri="{9D8B030D-6E8A-4147-A177-3AD203B41FA5}">
                      <a16:colId xmlns:a16="http://schemas.microsoft.com/office/drawing/2014/main" val="2951395856"/>
                    </a:ext>
                  </a:extLst>
                </a:gridCol>
              </a:tblGrid>
              <a:tr h="395171">
                <a:tc>
                  <a:txBody>
                    <a:bodyPr/>
                    <a:lstStyle/>
                    <a:p>
                      <a:r>
                        <a:rPr lang="fr-FR" sz="1800" dirty="0" err="1"/>
                        <a:t>Phyase</a:t>
                      </a:r>
                      <a:r>
                        <a:rPr lang="fr-FR" sz="1800" dirty="0"/>
                        <a:t> </a:t>
                      </a:r>
                      <a:r>
                        <a:rPr lang="fr-FR" sz="1800" dirty="0" err="1"/>
                        <a:t>treatments</a:t>
                      </a:r>
                      <a:endParaRPr lang="fr-FR" sz="1800"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r>
                        <a:rPr lang="fr-FR" sz="1800" dirty="0"/>
                        <a:t>Reduction of </a:t>
                      </a:r>
                      <a:r>
                        <a:rPr lang="fr-FR" sz="1800" dirty="0" err="1"/>
                        <a:t>phytic</a:t>
                      </a:r>
                      <a:r>
                        <a:rPr lang="fr-FR" sz="1800" dirty="0"/>
                        <a:t> </a:t>
                      </a:r>
                      <a:r>
                        <a:rPr lang="fr-FR" sz="1800" dirty="0" err="1"/>
                        <a:t>acid</a:t>
                      </a:r>
                      <a:r>
                        <a:rPr lang="fr-FR" sz="1800" dirty="0"/>
                        <a:t> (%) </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05587577"/>
                  </a:ext>
                </a:extLst>
              </a:tr>
              <a:tr h="395171">
                <a:tc>
                  <a:txBody>
                    <a:bodyPr/>
                    <a:lstStyle/>
                    <a:p>
                      <a:r>
                        <a:rPr lang="fr-FR" sz="1800" dirty="0"/>
                        <a:t>0U</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800" dirty="0"/>
                        <a:t>1,06±0,69</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87448915"/>
                  </a:ext>
                </a:extLst>
              </a:tr>
              <a:tr h="395171">
                <a:tc>
                  <a:txBody>
                    <a:bodyPr/>
                    <a:lstStyle/>
                    <a:p>
                      <a:r>
                        <a:rPr lang="fr-FR" sz="1800" dirty="0"/>
                        <a:t>2U-1h</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800" dirty="0"/>
                        <a:t>36,97±2,36</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07962329"/>
                  </a:ext>
                </a:extLst>
              </a:tr>
              <a:tr h="395171">
                <a:tc>
                  <a:txBody>
                    <a:bodyPr/>
                    <a:lstStyle/>
                    <a:p>
                      <a:r>
                        <a:rPr lang="fr-FR" sz="1800" dirty="0"/>
                        <a:t>2U-3h</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800" dirty="0"/>
                        <a:t>63,39±2,33</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46255571"/>
                  </a:ext>
                </a:extLst>
              </a:tr>
              <a:tr h="395171">
                <a:tc>
                  <a:txBody>
                    <a:bodyPr/>
                    <a:lstStyle/>
                    <a:p>
                      <a:r>
                        <a:rPr lang="fr-FR" sz="1800" dirty="0"/>
                        <a:t>2U-5h</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fr-FR" sz="1800" dirty="0"/>
                        <a:t>75,83±0,71</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502401175"/>
                  </a:ext>
                </a:extLst>
              </a:tr>
            </a:tbl>
          </a:graphicData>
        </a:graphic>
      </p:graphicFrame>
      <p:sp>
        <p:nvSpPr>
          <p:cNvPr id="292" name="ZoneTexte 291">
            <a:extLst>
              <a:ext uri="{FF2B5EF4-FFF2-40B4-BE49-F238E27FC236}">
                <a16:creationId xmlns:a16="http://schemas.microsoft.com/office/drawing/2014/main" id="{A191F964-4937-4CF2-94E2-237988F26A36}"/>
              </a:ext>
            </a:extLst>
          </p:cNvPr>
          <p:cNvSpPr txBox="1"/>
          <p:nvPr/>
        </p:nvSpPr>
        <p:spPr>
          <a:xfrm>
            <a:off x="7717753" y="29474703"/>
            <a:ext cx="6931119" cy="584775"/>
          </a:xfrm>
          <a:prstGeom prst="rect">
            <a:avLst/>
          </a:prstGeom>
          <a:noFill/>
        </p:spPr>
        <p:txBody>
          <a:bodyPr wrap="square" rtlCol="0">
            <a:spAutoFit/>
          </a:bodyPr>
          <a:lstStyle/>
          <a:p>
            <a:r>
              <a:rPr lang="fr-FR" sz="1600" u="sng" dirty="0">
                <a:latin typeface="Times New Roman" panose="02020603050405020304" pitchFamily="18" charset="0"/>
                <a:cs typeface="Times New Roman" panose="02020603050405020304" pitchFamily="18" charset="0"/>
              </a:rPr>
              <a:t>Table 1</a:t>
            </a:r>
            <a:r>
              <a:rPr lang="fr-FR" sz="1600" dirty="0">
                <a:latin typeface="Times New Roman" panose="02020603050405020304" pitchFamily="18" charset="0"/>
                <a:cs typeface="Times New Roman" panose="02020603050405020304" pitchFamily="18" charset="0"/>
              </a:rPr>
              <a:t>: </a:t>
            </a:r>
            <a:r>
              <a:rPr lang="fr-FR" sz="1600" dirty="0" err="1">
                <a:latin typeface="Times New Roman" panose="02020603050405020304" pitchFamily="18" charset="0"/>
                <a:cs typeface="Times New Roman" panose="02020603050405020304" pitchFamily="18" charset="0"/>
              </a:rPr>
              <a:t>Phytic</a:t>
            </a:r>
            <a:r>
              <a:rPr lang="fr-FR" sz="1600" dirty="0">
                <a:latin typeface="Times New Roman" panose="02020603050405020304" pitchFamily="18" charset="0"/>
                <a:cs typeface="Times New Roman" panose="02020603050405020304" pitchFamily="18" charset="0"/>
              </a:rPr>
              <a:t> </a:t>
            </a:r>
            <a:r>
              <a:rPr lang="fr-FR" sz="1600" dirty="0" err="1">
                <a:latin typeface="Times New Roman" panose="02020603050405020304" pitchFamily="18" charset="0"/>
                <a:cs typeface="Times New Roman" panose="02020603050405020304" pitchFamily="18" charset="0"/>
              </a:rPr>
              <a:t>acid</a:t>
            </a:r>
            <a:r>
              <a:rPr lang="fr-FR" sz="1600" dirty="0">
                <a:latin typeface="Times New Roman" panose="02020603050405020304" pitchFamily="18" charset="0"/>
                <a:cs typeface="Times New Roman" panose="02020603050405020304" pitchFamily="18" charset="0"/>
              </a:rPr>
              <a:t> réduction </a:t>
            </a:r>
            <a:r>
              <a:rPr lang="fr-FR" sz="1600" dirty="0" err="1">
                <a:latin typeface="Times New Roman" panose="02020603050405020304" pitchFamily="18" charset="0"/>
                <a:cs typeface="Times New Roman" panose="02020603050405020304" pitchFamily="18" charset="0"/>
              </a:rPr>
              <a:t>after</a:t>
            </a:r>
            <a:r>
              <a:rPr lang="fr-FR" sz="1600" dirty="0">
                <a:latin typeface="Times New Roman" panose="02020603050405020304" pitchFamily="18" charset="0"/>
                <a:cs typeface="Times New Roman" panose="02020603050405020304" pitchFamily="18" charset="0"/>
              </a:rPr>
              <a:t> </a:t>
            </a:r>
            <a:r>
              <a:rPr lang="fr-FR" sz="1600" dirty="0" err="1">
                <a:latin typeface="Times New Roman" panose="02020603050405020304" pitchFamily="18" charset="0"/>
                <a:cs typeface="Times New Roman" panose="02020603050405020304" pitchFamily="18" charset="0"/>
              </a:rPr>
              <a:t>phytase</a:t>
            </a:r>
            <a:r>
              <a:rPr lang="fr-FR" sz="1600" dirty="0">
                <a:latin typeface="Times New Roman" panose="02020603050405020304" pitchFamily="18" charset="0"/>
                <a:cs typeface="Times New Roman" panose="02020603050405020304" pitchFamily="18" charset="0"/>
              </a:rPr>
              <a:t> </a:t>
            </a:r>
            <a:r>
              <a:rPr lang="fr-FR" sz="1600" dirty="0" err="1">
                <a:latin typeface="Times New Roman" panose="02020603050405020304" pitchFamily="18" charset="0"/>
                <a:cs typeface="Times New Roman" panose="02020603050405020304" pitchFamily="18" charset="0"/>
              </a:rPr>
              <a:t>treatment</a:t>
            </a:r>
            <a:r>
              <a:rPr lang="fr-FR" sz="1600" dirty="0">
                <a:latin typeface="Times New Roman" panose="02020603050405020304" pitchFamily="18" charset="0"/>
                <a:cs typeface="Times New Roman" panose="02020603050405020304" pitchFamily="18" charset="0"/>
              </a:rPr>
              <a:t> (0U : not </a:t>
            </a:r>
            <a:r>
              <a:rPr lang="fr-FR" sz="1600" dirty="0" err="1">
                <a:latin typeface="Times New Roman" panose="02020603050405020304" pitchFamily="18" charset="0"/>
                <a:cs typeface="Times New Roman" panose="02020603050405020304" pitchFamily="18" charset="0"/>
              </a:rPr>
              <a:t>inoculated</a:t>
            </a:r>
            <a:r>
              <a:rPr lang="fr-FR" sz="1600" dirty="0">
                <a:latin typeface="Times New Roman" panose="02020603050405020304" pitchFamily="18" charset="0"/>
                <a:cs typeface="Times New Roman" panose="02020603050405020304" pitchFamily="18" charset="0"/>
              </a:rPr>
              <a:t> </a:t>
            </a:r>
            <a:r>
              <a:rPr lang="fr-FR" sz="1600" dirty="0" err="1">
                <a:latin typeface="Times New Roman" panose="02020603050405020304" pitchFamily="18" charset="0"/>
                <a:cs typeface="Times New Roman" panose="02020603050405020304" pitchFamily="18" charset="0"/>
              </a:rPr>
              <a:t>with</a:t>
            </a:r>
            <a:r>
              <a:rPr lang="fr-FR" sz="1600" dirty="0">
                <a:latin typeface="Times New Roman" panose="02020603050405020304" pitchFamily="18" charset="0"/>
                <a:cs typeface="Times New Roman" panose="02020603050405020304" pitchFamily="18" charset="0"/>
              </a:rPr>
              <a:t> enzyme)</a:t>
            </a:r>
          </a:p>
        </p:txBody>
      </p:sp>
      <p:graphicFrame>
        <p:nvGraphicFramePr>
          <p:cNvPr id="77" name="Tableau 76">
            <a:extLst>
              <a:ext uri="{FF2B5EF4-FFF2-40B4-BE49-F238E27FC236}">
                <a16:creationId xmlns:a16="http://schemas.microsoft.com/office/drawing/2014/main" id="{E5772AAA-F6A2-41B9-A804-A594EFF4C87F}"/>
              </a:ext>
            </a:extLst>
          </p:cNvPr>
          <p:cNvGraphicFramePr>
            <a:graphicFrameLocks noGrp="1"/>
          </p:cNvGraphicFramePr>
          <p:nvPr>
            <p:extLst>
              <p:ext uri="{D42A27DB-BD31-4B8C-83A1-F6EECF244321}">
                <p14:modId xmlns:p14="http://schemas.microsoft.com/office/powerpoint/2010/main" val="2746895018"/>
              </p:ext>
            </p:extLst>
          </p:nvPr>
        </p:nvGraphicFramePr>
        <p:xfrm>
          <a:off x="12473443" y="33483405"/>
          <a:ext cx="9204230" cy="2286000"/>
        </p:xfrm>
        <a:graphic>
          <a:graphicData uri="http://schemas.openxmlformats.org/drawingml/2006/table">
            <a:tbl>
              <a:tblPr firstRow="1" bandRow="1">
                <a:tableStyleId>{69012ECD-51FC-41F1-AA8D-1B2483CD663E}</a:tableStyleId>
              </a:tblPr>
              <a:tblGrid>
                <a:gridCol w="1314890">
                  <a:extLst>
                    <a:ext uri="{9D8B030D-6E8A-4147-A177-3AD203B41FA5}">
                      <a16:colId xmlns:a16="http://schemas.microsoft.com/office/drawing/2014/main" val="1845152715"/>
                    </a:ext>
                  </a:extLst>
                </a:gridCol>
                <a:gridCol w="1314890">
                  <a:extLst>
                    <a:ext uri="{9D8B030D-6E8A-4147-A177-3AD203B41FA5}">
                      <a16:colId xmlns:a16="http://schemas.microsoft.com/office/drawing/2014/main" val="26379077"/>
                    </a:ext>
                  </a:extLst>
                </a:gridCol>
                <a:gridCol w="1223451">
                  <a:extLst>
                    <a:ext uri="{9D8B030D-6E8A-4147-A177-3AD203B41FA5}">
                      <a16:colId xmlns:a16="http://schemas.microsoft.com/office/drawing/2014/main" val="3068312905"/>
                    </a:ext>
                  </a:extLst>
                </a:gridCol>
                <a:gridCol w="1406329">
                  <a:extLst>
                    <a:ext uri="{9D8B030D-6E8A-4147-A177-3AD203B41FA5}">
                      <a16:colId xmlns:a16="http://schemas.microsoft.com/office/drawing/2014/main" val="3287828320"/>
                    </a:ext>
                  </a:extLst>
                </a:gridCol>
                <a:gridCol w="1314890">
                  <a:extLst>
                    <a:ext uri="{9D8B030D-6E8A-4147-A177-3AD203B41FA5}">
                      <a16:colId xmlns:a16="http://schemas.microsoft.com/office/drawing/2014/main" val="1469000223"/>
                    </a:ext>
                  </a:extLst>
                </a:gridCol>
                <a:gridCol w="1314890">
                  <a:extLst>
                    <a:ext uri="{9D8B030D-6E8A-4147-A177-3AD203B41FA5}">
                      <a16:colId xmlns:a16="http://schemas.microsoft.com/office/drawing/2014/main" val="3160947687"/>
                    </a:ext>
                  </a:extLst>
                </a:gridCol>
                <a:gridCol w="1314890">
                  <a:extLst>
                    <a:ext uri="{9D8B030D-6E8A-4147-A177-3AD203B41FA5}">
                      <a16:colId xmlns:a16="http://schemas.microsoft.com/office/drawing/2014/main" val="943580538"/>
                    </a:ext>
                  </a:extLst>
                </a:gridCol>
              </a:tblGrid>
              <a:tr h="328505">
                <a:tc>
                  <a:txBody>
                    <a:bodyPr/>
                    <a:lstStyle/>
                    <a:p>
                      <a:r>
                        <a:rPr lang="fr-FR" sz="1800" dirty="0"/>
                        <a:t>pH</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r>
                        <a:rPr lang="fr-FR" sz="1800" dirty="0"/>
                        <a:t>PE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r>
                        <a:rPr lang="fr-FR" sz="1800" dirty="0" err="1"/>
                        <a:t>PEf</a:t>
                      </a:r>
                      <a:endParaRPr lang="fr-FR"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r>
                        <a:rPr lang="fr-FR" sz="1800" dirty="0"/>
                        <a:t>0U</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r>
                        <a:rPr lang="fr-FR" sz="1800" dirty="0"/>
                        <a:t>2U-1h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r>
                        <a:rPr lang="fr-FR" sz="1800" dirty="0"/>
                        <a:t>2U-3h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r>
                        <a:rPr lang="fr-FR" sz="1800" dirty="0"/>
                        <a:t>2U-5h</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75316834"/>
                  </a:ext>
                </a:extLst>
              </a:tr>
              <a:tr h="600228">
                <a:tc>
                  <a:txBody>
                    <a:bodyPr/>
                    <a:lstStyle/>
                    <a:p>
                      <a:r>
                        <a:rPr lang="fr-FR" sz="1800" dirty="0"/>
                        <a:t>3,5</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800" dirty="0"/>
                        <a:t>11,1±1,44</a:t>
                      </a:r>
                      <a:endParaRPr lang="fr-FR" sz="1800" b="1" baseline="30000" dirty="0"/>
                    </a:p>
                    <a:p>
                      <a:pPr algn="ctr"/>
                      <a:r>
                        <a:rPr lang="fr-FR" sz="1800" b="1" dirty="0"/>
                        <a:t>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3027487" rtl="0" eaLnBrk="1" fontAlgn="auto" latinLnBrk="0" hangingPunct="1">
                        <a:lnSpc>
                          <a:spcPct val="100000"/>
                        </a:lnSpc>
                        <a:spcBef>
                          <a:spcPts val="0"/>
                        </a:spcBef>
                        <a:spcAft>
                          <a:spcPts val="0"/>
                        </a:spcAft>
                        <a:buClrTx/>
                        <a:buSzTx/>
                        <a:buFontTx/>
                        <a:buNone/>
                        <a:tabLst/>
                        <a:defRPr/>
                      </a:pPr>
                      <a:r>
                        <a:rPr lang="fr-FR" sz="1800" dirty="0"/>
                        <a:t>15,5±3,01</a:t>
                      </a:r>
                    </a:p>
                    <a:p>
                      <a:pPr marL="0" marR="0" lvl="0" indent="0" algn="ctr" defTabSz="3027487" rtl="0" eaLnBrk="1" fontAlgn="auto" latinLnBrk="0" hangingPunct="1">
                        <a:lnSpc>
                          <a:spcPct val="100000"/>
                        </a:lnSpc>
                        <a:spcBef>
                          <a:spcPts val="0"/>
                        </a:spcBef>
                        <a:spcAft>
                          <a:spcPts val="0"/>
                        </a:spcAft>
                        <a:buClrTx/>
                        <a:buSzTx/>
                        <a:buFontTx/>
                        <a:buNone/>
                        <a:tabLst/>
                        <a:defRPr/>
                      </a:pPr>
                      <a:r>
                        <a:rPr lang="fr-FR" sz="1800" b="1" dirty="0"/>
                        <a:t>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3027487" rtl="0" eaLnBrk="1" fontAlgn="auto" latinLnBrk="0" hangingPunct="1">
                        <a:lnSpc>
                          <a:spcPct val="100000"/>
                        </a:lnSpc>
                        <a:spcBef>
                          <a:spcPts val="0"/>
                        </a:spcBef>
                        <a:spcAft>
                          <a:spcPts val="0"/>
                        </a:spcAft>
                        <a:buClrTx/>
                        <a:buSzTx/>
                        <a:buFontTx/>
                        <a:buNone/>
                        <a:tabLst/>
                        <a:defRPr/>
                      </a:pPr>
                      <a:r>
                        <a:rPr lang="fr-FR" sz="1800" dirty="0"/>
                        <a:t>10,73±2,73</a:t>
                      </a:r>
                    </a:p>
                    <a:p>
                      <a:pPr algn="ctr"/>
                      <a:r>
                        <a:rPr lang="fr-FR" sz="1800" b="1" dirty="0"/>
                        <a:t>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3027487" rtl="0" eaLnBrk="1" fontAlgn="auto" latinLnBrk="0" hangingPunct="1">
                        <a:lnSpc>
                          <a:spcPct val="100000"/>
                        </a:lnSpc>
                        <a:spcBef>
                          <a:spcPts val="0"/>
                        </a:spcBef>
                        <a:spcAft>
                          <a:spcPts val="0"/>
                        </a:spcAft>
                        <a:buClrTx/>
                        <a:buSzTx/>
                        <a:buFontTx/>
                        <a:buNone/>
                        <a:tabLst/>
                        <a:defRPr/>
                      </a:pPr>
                      <a:r>
                        <a:rPr lang="fr-FR" sz="1800" dirty="0"/>
                        <a:t>73,87±2,28</a:t>
                      </a:r>
                    </a:p>
                    <a:p>
                      <a:pPr algn="ctr"/>
                      <a:r>
                        <a:rPr lang="fr-FR" sz="1800" b="1" dirty="0"/>
                        <a:t>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3027487" rtl="0" eaLnBrk="1" fontAlgn="auto" latinLnBrk="0" hangingPunct="1">
                        <a:lnSpc>
                          <a:spcPct val="100000"/>
                        </a:lnSpc>
                        <a:spcBef>
                          <a:spcPts val="0"/>
                        </a:spcBef>
                        <a:spcAft>
                          <a:spcPts val="0"/>
                        </a:spcAft>
                        <a:buClrTx/>
                        <a:buSzTx/>
                        <a:buFontTx/>
                        <a:buNone/>
                        <a:tabLst/>
                        <a:defRPr/>
                      </a:pPr>
                      <a:r>
                        <a:rPr lang="fr-FR" sz="1800" dirty="0"/>
                        <a:t>81,80±2,13</a:t>
                      </a:r>
                    </a:p>
                    <a:p>
                      <a:pPr algn="ctr"/>
                      <a:r>
                        <a:rPr lang="fr-FR" sz="1800" b="1" dirty="0"/>
                        <a:t>ab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3027487" rtl="0" eaLnBrk="1" fontAlgn="auto" latinLnBrk="0" hangingPunct="1">
                        <a:lnSpc>
                          <a:spcPct val="100000"/>
                        </a:lnSpc>
                        <a:spcBef>
                          <a:spcPts val="0"/>
                        </a:spcBef>
                        <a:spcAft>
                          <a:spcPts val="0"/>
                        </a:spcAft>
                        <a:buClrTx/>
                        <a:buSzTx/>
                        <a:buFontTx/>
                        <a:buNone/>
                        <a:tabLst/>
                        <a:defRPr/>
                      </a:pPr>
                      <a:r>
                        <a:rPr lang="fr-FR" sz="1800" dirty="0"/>
                        <a:t>91,1±3,02</a:t>
                      </a:r>
                    </a:p>
                    <a:p>
                      <a:pPr algn="ctr"/>
                      <a:r>
                        <a:rPr lang="fr-FR" sz="1800" b="1" dirty="0"/>
                        <a:t>a</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94301160"/>
                  </a:ext>
                </a:extLst>
              </a:tr>
              <a:tr h="0">
                <a:tc>
                  <a:txBody>
                    <a:bodyPr/>
                    <a:lstStyle/>
                    <a:p>
                      <a:r>
                        <a:rPr lang="fr-FR" sz="1800" dirty="0"/>
                        <a:t>4</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3027487" rtl="0" eaLnBrk="1" fontAlgn="auto" latinLnBrk="0" hangingPunct="1">
                        <a:lnSpc>
                          <a:spcPct val="100000"/>
                        </a:lnSpc>
                        <a:spcBef>
                          <a:spcPts val="0"/>
                        </a:spcBef>
                        <a:spcAft>
                          <a:spcPts val="0"/>
                        </a:spcAft>
                        <a:buClrTx/>
                        <a:buSzTx/>
                        <a:buFontTx/>
                        <a:buNone/>
                        <a:tabLst/>
                        <a:defRPr/>
                      </a:pPr>
                      <a:r>
                        <a:rPr lang="fr-FR" sz="1800" dirty="0"/>
                        <a:t>9,3±1,50</a:t>
                      </a:r>
                    </a:p>
                    <a:p>
                      <a:pPr algn="ctr"/>
                      <a:r>
                        <a:rPr lang="fr-FR" sz="1800" b="1" dirty="0"/>
                        <a:t>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3027487" rtl="0" eaLnBrk="1" fontAlgn="auto" latinLnBrk="0" hangingPunct="1">
                        <a:lnSpc>
                          <a:spcPct val="100000"/>
                        </a:lnSpc>
                        <a:spcBef>
                          <a:spcPts val="0"/>
                        </a:spcBef>
                        <a:spcAft>
                          <a:spcPts val="0"/>
                        </a:spcAft>
                        <a:buClrTx/>
                        <a:buSzTx/>
                        <a:buFontTx/>
                        <a:buNone/>
                        <a:tabLst/>
                        <a:defRPr/>
                      </a:pPr>
                      <a:r>
                        <a:rPr lang="fr-FR" sz="1800" dirty="0"/>
                        <a:t>16,6±3,29</a:t>
                      </a:r>
                    </a:p>
                    <a:p>
                      <a:pPr marL="0" marR="0" lvl="0" indent="0" algn="ctr" defTabSz="3027487" rtl="0" eaLnBrk="1" fontAlgn="auto" latinLnBrk="0" hangingPunct="1">
                        <a:lnSpc>
                          <a:spcPct val="100000"/>
                        </a:lnSpc>
                        <a:spcBef>
                          <a:spcPts val="0"/>
                        </a:spcBef>
                        <a:spcAft>
                          <a:spcPts val="0"/>
                        </a:spcAft>
                        <a:buClrTx/>
                        <a:buSzTx/>
                        <a:buFontTx/>
                        <a:buNone/>
                        <a:tabLst/>
                        <a:defRPr/>
                      </a:pPr>
                      <a:r>
                        <a:rPr lang="fr-FR" sz="1800" b="1" dirty="0"/>
                        <a:t>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3027487" rtl="0" eaLnBrk="1" fontAlgn="auto" latinLnBrk="0" hangingPunct="1">
                        <a:lnSpc>
                          <a:spcPct val="100000"/>
                        </a:lnSpc>
                        <a:spcBef>
                          <a:spcPts val="0"/>
                        </a:spcBef>
                        <a:spcAft>
                          <a:spcPts val="0"/>
                        </a:spcAft>
                        <a:buClrTx/>
                        <a:buSzTx/>
                        <a:buFontTx/>
                        <a:buNone/>
                        <a:tabLst/>
                        <a:defRPr/>
                      </a:pPr>
                      <a:r>
                        <a:rPr lang="fr-FR" sz="1800" dirty="0"/>
                        <a:t>9,67±2,85</a:t>
                      </a:r>
                    </a:p>
                    <a:p>
                      <a:pPr marL="0" marR="0" lvl="0" indent="0" algn="ctr" defTabSz="3027487" rtl="0" eaLnBrk="1" fontAlgn="auto" latinLnBrk="0" hangingPunct="1">
                        <a:lnSpc>
                          <a:spcPct val="100000"/>
                        </a:lnSpc>
                        <a:spcBef>
                          <a:spcPts val="0"/>
                        </a:spcBef>
                        <a:spcAft>
                          <a:spcPts val="0"/>
                        </a:spcAft>
                        <a:buClrTx/>
                        <a:buSzTx/>
                        <a:buFontTx/>
                        <a:buNone/>
                        <a:tabLst/>
                        <a:defRPr/>
                      </a:pPr>
                      <a:r>
                        <a:rPr lang="fr-FR" sz="1800" b="1" dirty="0"/>
                        <a:t>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3027487" rtl="0" eaLnBrk="1" fontAlgn="auto" latinLnBrk="0" hangingPunct="1">
                        <a:lnSpc>
                          <a:spcPct val="100000"/>
                        </a:lnSpc>
                        <a:spcBef>
                          <a:spcPts val="0"/>
                        </a:spcBef>
                        <a:spcAft>
                          <a:spcPts val="0"/>
                        </a:spcAft>
                        <a:buClrTx/>
                        <a:buSzTx/>
                        <a:buFontTx/>
                        <a:buNone/>
                        <a:tabLst/>
                        <a:defRPr/>
                      </a:pPr>
                      <a:r>
                        <a:rPr lang="fr-FR" sz="1800" dirty="0"/>
                        <a:t>65,13±3,54</a:t>
                      </a:r>
                    </a:p>
                    <a:p>
                      <a:pPr marL="0" marR="0" lvl="0" indent="0" algn="ctr" defTabSz="3027487" rtl="0" eaLnBrk="1" fontAlgn="auto" latinLnBrk="0" hangingPunct="1">
                        <a:lnSpc>
                          <a:spcPct val="100000"/>
                        </a:lnSpc>
                        <a:spcBef>
                          <a:spcPts val="0"/>
                        </a:spcBef>
                        <a:spcAft>
                          <a:spcPts val="0"/>
                        </a:spcAft>
                        <a:buClrTx/>
                        <a:buSzTx/>
                        <a:buFontTx/>
                        <a:buNone/>
                        <a:tabLst/>
                        <a:defRPr/>
                      </a:pPr>
                      <a:r>
                        <a:rPr lang="fr-FR" sz="1800" b="1" dirty="0"/>
                        <a:t>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3027487" rtl="0" eaLnBrk="1" fontAlgn="auto" latinLnBrk="0" hangingPunct="1">
                        <a:lnSpc>
                          <a:spcPct val="100000"/>
                        </a:lnSpc>
                        <a:spcBef>
                          <a:spcPts val="0"/>
                        </a:spcBef>
                        <a:spcAft>
                          <a:spcPts val="0"/>
                        </a:spcAft>
                        <a:buClrTx/>
                        <a:buSzTx/>
                        <a:buFontTx/>
                        <a:buNone/>
                        <a:tabLst/>
                        <a:defRPr/>
                      </a:pPr>
                      <a:r>
                        <a:rPr lang="fr-FR" sz="1800" dirty="0"/>
                        <a:t>77,04±4,07</a:t>
                      </a:r>
                    </a:p>
                    <a:p>
                      <a:pPr marL="0" marR="0" lvl="0" indent="0" algn="ctr" defTabSz="3027487" rtl="0" eaLnBrk="1" fontAlgn="auto" latinLnBrk="0" hangingPunct="1">
                        <a:lnSpc>
                          <a:spcPct val="100000"/>
                        </a:lnSpc>
                        <a:spcBef>
                          <a:spcPts val="0"/>
                        </a:spcBef>
                        <a:spcAft>
                          <a:spcPts val="0"/>
                        </a:spcAft>
                        <a:buClrTx/>
                        <a:buSzTx/>
                        <a:buFontTx/>
                        <a:buNone/>
                        <a:tabLst/>
                        <a:defRPr/>
                      </a:pPr>
                      <a:r>
                        <a:rPr lang="fr-FR" sz="1800" b="1" dirty="0"/>
                        <a:t>ab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3027487" rtl="0" eaLnBrk="1" fontAlgn="auto" latinLnBrk="0" hangingPunct="1">
                        <a:lnSpc>
                          <a:spcPct val="100000"/>
                        </a:lnSpc>
                        <a:spcBef>
                          <a:spcPts val="0"/>
                        </a:spcBef>
                        <a:spcAft>
                          <a:spcPts val="0"/>
                        </a:spcAft>
                        <a:buClrTx/>
                        <a:buSzTx/>
                        <a:buFontTx/>
                        <a:buNone/>
                        <a:tabLst/>
                        <a:defRPr/>
                      </a:pPr>
                      <a:r>
                        <a:rPr lang="fr-FR" sz="1800" dirty="0"/>
                        <a:t>87,7±4,48</a:t>
                      </a:r>
                    </a:p>
                    <a:p>
                      <a:pPr marL="0" marR="0" lvl="0" indent="0" algn="ctr" defTabSz="3027487" rtl="0" eaLnBrk="1" fontAlgn="auto" latinLnBrk="0" hangingPunct="1">
                        <a:lnSpc>
                          <a:spcPct val="100000"/>
                        </a:lnSpc>
                        <a:spcBef>
                          <a:spcPts val="0"/>
                        </a:spcBef>
                        <a:spcAft>
                          <a:spcPts val="0"/>
                        </a:spcAft>
                        <a:buClrTx/>
                        <a:buSzTx/>
                        <a:buFontTx/>
                        <a:buNone/>
                        <a:tabLst/>
                        <a:defRPr/>
                      </a:pPr>
                      <a:r>
                        <a:rPr lang="fr-FR" sz="1800" b="1" dirty="0"/>
                        <a:t>a</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42886222"/>
                  </a:ext>
                </a:extLst>
              </a:tr>
              <a:tr h="481468">
                <a:tc>
                  <a:txBody>
                    <a:bodyPr/>
                    <a:lstStyle/>
                    <a:p>
                      <a:r>
                        <a:rPr lang="fr-FR" sz="1800" dirty="0"/>
                        <a:t>4,5</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defTabSz="3027487" rtl="0" eaLnBrk="1" fontAlgn="auto" latinLnBrk="0" hangingPunct="1">
                        <a:lnSpc>
                          <a:spcPct val="100000"/>
                        </a:lnSpc>
                        <a:spcBef>
                          <a:spcPts val="0"/>
                        </a:spcBef>
                        <a:spcAft>
                          <a:spcPts val="0"/>
                        </a:spcAft>
                        <a:buClrTx/>
                        <a:buSzTx/>
                        <a:buFontTx/>
                        <a:buNone/>
                        <a:tabLst/>
                        <a:defRPr/>
                      </a:pPr>
                      <a:r>
                        <a:rPr lang="fr-FR" sz="1800" dirty="0"/>
                        <a:t>14,3±0,44</a:t>
                      </a:r>
                    </a:p>
                    <a:p>
                      <a:pPr algn="ctr"/>
                      <a:r>
                        <a:rPr lang="fr-FR" sz="1800" b="1" dirty="0"/>
                        <a:t>cd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defTabSz="3027487" rtl="0" eaLnBrk="1" fontAlgn="auto" latinLnBrk="0" hangingPunct="1">
                        <a:lnSpc>
                          <a:spcPct val="100000"/>
                        </a:lnSpc>
                        <a:spcBef>
                          <a:spcPts val="0"/>
                        </a:spcBef>
                        <a:spcAft>
                          <a:spcPts val="0"/>
                        </a:spcAft>
                        <a:buClrTx/>
                        <a:buSzTx/>
                        <a:buFontTx/>
                        <a:buNone/>
                        <a:tabLst/>
                        <a:defRPr/>
                      </a:pPr>
                      <a:r>
                        <a:rPr lang="fr-FR" sz="1800" dirty="0"/>
                        <a:t>18,6±2,00</a:t>
                      </a:r>
                    </a:p>
                    <a:p>
                      <a:pPr algn="ctr"/>
                      <a:r>
                        <a:rPr lang="fr-FR" sz="1800" b="1" dirty="0" err="1"/>
                        <a:t>bc</a:t>
                      </a:r>
                      <a:endParaRPr lang="fr-FR"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defTabSz="3027487" rtl="0" eaLnBrk="1" fontAlgn="auto" latinLnBrk="0" hangingPunct="1">
                        <a:lnSpc>
                          <a:spcPct val="100000"/>
                        </a:lnSpc>
                        <a:spcBef>
                          <a:spcPts val="0"/>
                        </a:spcBef>
                        <a:spcAft>
                          <a:spcPts val="0"/>
                        </a:spcAft>
                        <a:buClrTx/>
                        <a:buSzTx/>
                        <a:buFontTx/>
                        <a:buNone/>
                        <a:tabLst/>
                        <a:defRPr/>
                      </a:pPr>
                      <a:r>
                        <a:rPr lang="fr-FR" sz="1800" dirty="0"/>
                        <a:t>10,01±3,73</a:t>
                      </a:r>
                    </a:p>
                    <a:p>
                      <a:pPr algn="ctr"/>
                      <a:r>
                        <a:rPr lang="fr-FR" sz="1800" b="1" dirty="0"/>
                        <a:t>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defTabSz="3027487" rtl="0" eaLnBrk="1" fontAlgn="auto" latinLnBrk="0" hangingPunct="1">
                        <a:lnSpc>
                          <a:spcPct val="100000"/>
                        </a:lnSpc>
                        <a:spcBef>
                          <a:spcPts val="0"/>
                        </a:spcBef>
                        <a:spcAft>
                          <a:spcPts val="0"/>
                        </a:spcAft>
                        <a:buClrTx/>
                        <a:buSzTx/>
                        <a:buFontTx/>
                        <a:buNone/>
                        <a:tabLst/>
                        <a:defRPr/>
                      </a:pPr>
                      <a:r>
                        <a:rPr lang="fr-FR" sz="1800" dirty="0"/>
                        <a:t>23,00±0,46</a:t>
                      </a:r>
                    </a:p>
                    <a:p>
                      <a:pPr algn="ctr"/>
                      <a:r>
                        <a:rPr lang="fr-FR" sz="1800" b="1" dirty="0" err="1"/>
                        <a:t>bc</a:t>
                      </a:r>
                      <a:endParaRPr lang="fr-FR"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defTabSz="3027487" rtl="0" eaLnBrk="1" fontAlgn="auto" latinLnBrk="0" hangingPunct="1">
                        <a:lnSpc>
                          <a:spcPct val="100000"/>
                        </a:lnSpc>
                        <a:spcBef>
                          <a:spcPts val="0"/>
                        </a:spcBef>
                        <a:spcAft>
                          <a:spcPts val="0"/>
                        </a:spcAft>
                        <a:buClrTx/>
                        <a:buSzTx/>
                        <a:buFontTx/>
                        <a:buNone/>
                        <a:tabLst/>
                        <a:defRPr/>
                      </a:pPr>
                      <a:r>
                        <a:rPr lang="fr-FR" sz="1800" dirty="0"/>
                        <a:t>47,46±2,30</a:t>
                      </a:r>
                    </a:p>
                    <a:p>
                      <a:pPr algn="ctr"/>
                      <a:r>
                        <a:rPr lang="fr-FR" sz="1800" b="1" dirty="0"/>
                        <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defTabSz="3027487" rtl="0" eaLnBrk="1" fontAlgn="auto" latinLnBrk="0" hangingPunct="1">
                        <a:lnSpc>
                          <a:spcPct val="100000"/>
                        </a:lnSpc>
                        <a:spcBef>
                          <a:spcPts val="0"/>
                        </a:spcBef>
                        <a:spcAft>
                          <a:spcPts val="0"/>
                        </a:spcAft>
                        <a:buClrTx/>
                        <a:buSzTx/>
                        <a:buFontTx/>
                        <a:buNone/>
                        <a:tabLst/>
                        <a:defRPr/>
                      </a:pPr>
                      <a:r>
                        <a:rPr lang="fr-FR" sz="1800" dirty="0"/>
                        <a:t>52,2±1,52</a:t>
                      </a:r>
                    </a:p>
                    <a:p>
                      <a:pPr algn="ctr"/>
                      <a:r>
                        <a:rPr lang="fr-FR" sz="1800" b="1" dirty="0"/>
                        <a:t>a</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092802753"/>
                  </a:ext>
                </a:extLst>
              </a:tr>
            </a:tbl>
          </a:graphicData>
        </a:graphic>
      </p:graphicFrame>
      <p:sp>
        <p:nvSpPr>
          <p:cNvPr id="294" name="ZoneTexte 293">
            <a:extLst>
              <a:ext uri="{FF2B5EF4-FFF2-40B4-BE49-F238E27FC236}">
                <a16:creationId xmlns:a16="http://schemas.microsoft.com/office/drawing/2014/main" id="{ACA185F5-754C-4D36-A13C-12DFE520DE31}"/>
              </a:ext>
            </a:extLst>
          </p:cNvPr>
          <p:cNvSpPr txBox="1"/>
          <p:nvPr/>
        </p:nvSpPr>
        <p:spPr>
          <a:xfrm>
            <a:off x="12420381" y="32881228"/>
            <a:ext cx="9067396" cy="584775"/>
          </a:xfrm>
          <a:prstGeom prst="rect">
            <a:avLst/>
          </a:prstGeom>
          <a:noFill/>
        </p:spPr>
        <p:txBody>
          <a:bodyPr wrap="square" rtlCol="0">
            <a:spAutoFit/>
          </a:bodyPr>
          <a:lstStyle/>
          <a:p>
            <a:r>
              <a:rPr lang="fr-FR" sz="1600" u="sng" dirty="0">
                <a:latin typeface="Times New Roman" panose="02020603050405020304" pitchFamily="18" charset="0"/>
                <a:cs typeface="Times New Roman" panose="02020603050405020304" pitchFamily="18" charset="0"/>
              </a:rPr>
              <a:t>Table 2</a:t>
            </a:r>
            <a:r>
              <a:rPr lang="fr-FR" sz="1600" dirty="0">
                <a:latin typeface="Times New Roman" panose="02020603050405020304" pitchFamily="18" charset="0"/>
                <a:cs typeface="Times New Roman" panose="02020603050405020304" pitchFamily="18" charset="0"/>
              </a:rPr>
              <a:t>: </a:t>
            </a:r>
            <a:r>
              <a:rPr lang="fr-FR" sz="1600" dirty="0" err="1">
                <a:latin typeface="Times New Roman" panose="02020603050405020304" pitchFamily="18" charset="0"/>
                <a:cs typeface="Times New Roman" panose="02020603050405020304" pitchFamily="18" charset="0"/>
              </a:rPr>
              <a:t>Protein</a:t>
            </a:r>
            <a:r>
              <a:rPr lang="fr-FR" sz="1600" dirty="0">
                <a:latin typeface="Times New Roman" panose="02020603050405020304" pitchFamily="18" charset="0"/>
                <a:cs typeface="Times New Roman" panose="02020603050405020304" pitchFamily="18" charset="0"/>
              </a:rPr>
              <a:t> </a:t>
            </a:r>
            <a:r>
              <a:rPr lang="fr-FR" sz="1600" dirty="0" err="1">
                <a:latin typeface="Times New Roman" panose="02020603050405020304" pitchFamily="18" charset="0"/>
                <a:cs typeface="Times New Roman" panose="02020603050405020304" pitchFamily="18" charset="0"/>
              </a:rPr>
              <a:t>solubility</a:t>
            </a:r>
            <a:r>
              <a:rPr lang="fr-FR" sz="1600" dirty="0">
                <a:latin typeface="Times New Roman" panose="02020603050405020304" pitchFamily="18" charset="0"/>
                <a:cs typeface="Times New Roman" panose="02020603050405020304" pitchFamily="18" charset="0"/>
              </a:rPr>
              <a:t> at </a:t>
            </a:r>
            <a:r>
              <a:rPr lang="fr-FR" sz="1600" dirty="0" err="1">
                <a:latin typeface="Times New Roman" panose="02020603050405020304" pitchFamily="18" charset="0"/>
                <a:cs typeface="Times New Roman" panose="02020603050405020304" pitchFamily="18" charset="0"/>
              </a:rPr>
              <a:t>acid</a:t>
            </a:r>
            <a:r>
              <a:rPr lang="fr-FR" sz="1600" dirty="0">
                <a:latin typeface="Times New Roman" panose="02020603050405020304" pitchFamily="18" charset="0"/>
                <a:cs typeface="Times New Roman" panose="02020603050405020304" pitchFamily="18" charset="0"/>
              </a:rPr>
              <a:t> pH (3,5-4,5). </a:t>
            </a:r>
            <a:r>
              <a:rPr lang="fr-FR" sz="1600" dirty="0" err="1">
                <a:latin typeface="Times New Roman" panose="02020603050405020304" pitchFamily="18" charset="0"/>
                <a:cs typeface="Times New Roman" panose="02020603050405020304" pitchFamily="18" charset="0"/>
              </a:rPr>
              <a:t>Mean</a:t>
            </a:r>
            <a:r>
              <a:rPr lang="fr-FR" sz="1600" dirty="0">
                <a:latin typeface="Times New Roman" panose="02020603050405020304" pitchFamily="18" charset="0"/>
                <a:cs typeface="Times New Roman" panose="02020603050405020304" pitchFamily="18" charset="0"/>
              </a:rPr>
              <a:t> of </a:t>
            </a:r>
            <a:r>
              <a:rPr lang="fr-FR" sz="1600" dirty="0" err="1">
                <a:latin typeface="Times New Roman" panose="02020603050405020304" pitchFamily="18" charset="0"/>
                <a:cs typeface="Times New Roman" panose="02020603050405020304" pitchFamily="18" charset="0"/>
              </a:rPr>
              <a:t>triplicate</a:t>
            </a:r>
            <a:r>
              <a:rPr lang="fr-FR" sz="1600" dirty="0">
                <a:latin typeface="Times New Roman" panose="02020603050405020304" pitchFamily="18" charset="0"/>
                <a:cs typeface="Times New Roman" panose="02020603050405020304" pitchFamily="18" charset="0"/>
              </a:rPr>
              <a:t> acidification. </a:t>
            </a:r>
            <a:r>
              <a:rPr lang="fr-FR" sz="1600" dirty="0" err="1">
                <a:latin typeface="Times New Roman" panose="02020603050405020304" pitchFamily="18" charset="0"/>
                <a:cs typeface="Times New Roman" panose="02020603050405020304" pitchFamily="18" charset="0"/>
              </a:rPr>
              <a:t>Tukey</a:t>
            </a:r>
            <a:r>
              <a:rPr lang="fr-FR" sz="1600" dirty="0">
                <a:latin typeface="Times New Roman" panose="02020603050405020304" pitchFamily="18" charset="0"/>
                <a:cs typeface="Times New Roman" panose="02020603050405020304" pitchFamily="18" charset="0"/>
              </a:rPr>
              <a:t> HSD(p&lt;0,05). </a:t>
            </a:r>
            <a:r>
              <a:rPr lang="fr-FR" sz="1600" dirty="0" err="1">
                <a:latin typeface="Times New Roman" panose="02020603050405020304" pitchFamily="18" charset="0"/>
                <a:cs typeface="Times New Roman" panose="02020603050405020304" pitchFamily="18" charset="0"/>
              </a:rPr>
              <a:t>Each</a:t>
            </a:r>
            <a:r>
              <a:rPr lang="fr-FR" sz="1600" dirty="0">
                <a:latin typeface="Times New Roman" panose="02020603050405020304" pitchFamily="18" charset="0"/>
                <a:cs typeface="Times New Roman" panose="02020603050405020304" pitchFamily="18" charset="0"/>
              </a:rPr>
              <a:t> pH </a:t>
            </a:r>
            <a:r>
              <a:rPr lang="fr-FR" sz="1600" dirty="0" err="1">
                <a:latin typeface="Times New Roman" panose="02020603050405020304" pitchFamily="18" charset="0"/>
                <a:cs typeface="Times New Roman" panose="02020603050405020304" pitchFamily="18" charset="0"/>
              </a:rPr>
              <a:t>is</a:t>
            </a:r>
            <a:r>
              <a:rPr lang="fr-FR" sz="1600" dirty="0">
                <a:latin typeface="Times New Roman" panose="02020603050405020304" pitchFamily="18" charset="0"/>
                <a:cs typeface="Times New Roman" panose="02020603050405020304" pitchFamily="18" charset="0"/>
              </a:rPr>
              <a:t> </a:t>
            </a:r>
            <a:r>
              <a:rPr lang="fr-FR" sz="1600" dirty="0" err="1">
                <a:latin typeface="Times New Roman" panose="02020603050405020304" pitchFamily="18" charset="0"/>
                <a:cs typeface="Times New Roman" panose="02020603050405020304" pitchFamily="18" charset="0"/>
              </a:rPr>
              <a:t>analysed</a:t>
            </a:r>
            <a:r>
              <a:rPr lang="fr-FR" sz="1600" dirty="0">
                <a:latin typeface="Times New Roman" panose="02020603050405020304" pitchFamily="18" charset="0"/>
                <a:cs typeface="Times New Roman" panose="02020603050405020304" pitchFamily="18" charset="0"/>
              </a:rPr>
              <a:t> </a:t>
            </a:r>
            <a:r>
              <a:rPr lang="fr-FR" sz="1600" dirty="0" err="1">
                <a:latin typeface="Times New Roman" panose="02020603050405020304" pitchFamily="18" charset="0"/>
                <a:cs typeface="Times New Roman" panose="02020603050405020304" pitchFamily="18" charset="0"/>
              </a:rPr>
              <a:t>separatly</a:t>
            </a:r>
            <a:r>
              <a:rPr lang="fr-FR" sz="1600" dirty="0">
                <a:latin typeface="Times New Roman" panose="02020603050405020304" pitchFamily="18" charset="0"/>
                <a:cs typeface="Times New Roman" panose="02020603050405020304" pitchFamily="18" charset="0"/>
              </a:rPr>
              <a:t>.  </a:t>
            </a:r>
          </a:p>
        </p:txBody>
      </p:sp>
      <p:sp>
        <p:nvSpPr>
          <p:cNvPr id="297" name="ZoneTexte 296">
            <a:extLst>
              <a:ext uri="{FF2B5EF4-FFF2-40B4-BE49-F238E27FC236}">
                <a16:creationId xmlns:a16="http://schemas.microsoft.com/office/drawing/2014/main" id="{6927584A-E4EB-46D8-BE1D-4330FA7F1DE1}"/>
              </a:ext>
            </a:extLst>
          </p:cNvPr>
          <p:cNvSpPr txBox="1"/>
          <p:nvPr/>
        </p:nvSpPr>
        <p:spPr>
          <a:xfrm>
            <a:off x="21630609" y="30760585"/>
            <a:ext cx="8211620" cy="5016758"/>
          </a:xfrm>
          <a:prstGeom prst="rect">
            <a:avLst/>
          </a:prstGeom>
          <a:noFill/>
        </p:spPr>
        <p:txBody>
          <a:bodyPr wrap="square" rtlCol="0">
            <a:spAutoFit/>
          </a:bodyPr>
          <a:lstStyle/>
          <a:p>
            <a:pPr marL="285750" indent="-285750" algn="just">
              <a:buFont typeface="Arial" panose="020B0604020202020204" pitchFamily="34" charset="0"/>
              <a:buChar char="•"/>
            </a:pPr>
            <a:r>
              <a:rPr lang="en-GB" sz="2000" dirty="0">
                <a:latin typeface="Times New Roman" panose="02020603050405020304" pitchFamily="18" charset="0"/>
              </a:rPr>
              <a:t>Phytase treatment has a dual effect on protein solubility. When the pH is above 5.5, a reduction in phytic acid correlates with a significant decrease in solubility, however, no differences between phytase treatments are observed. This means that the effect is complete when the reduction in phytic acid content is at least 37%. Below pH 5, reducing phytic acid significantly improves solubility, reaching a maximum of 91.1% at pH 3.5 for the 2U-5h treatment. </a:t>
            </a:r>
          </a:p>
          <a:p>
            <a:pPr marL="285750" indent="-285750" algn="just">
              <a:buFont typeface="Arial" panose="020B0604020202020204" pitchFamily="34" charset="0"/>
              <a:buChar char="•"/>
            </a:pPr>
            <a:endParaRPr lang="en-GB" sz="2000" dirty="0">
              <a:latin typeface="Times New Roman" panose="02020603050405020304" pitchFamily="18" charset="0"/>
            </a:endParaRPr>
          </a:p>
          <a:p>
            <a:pPr marL="285750" indent="-285750" algn="just">
              <a:buFont typeface="Arial" panose="020B0604020202020204" pitchFamily="34" charset="0"/>
              <a:buChar char="•"/>
            </a:pPr>
            <a:r>
              <a:rPr lang="en-GB" sz="2000" dirty="0">
                <a:latin typeface="Times New Roman" panose="02020603050405020304" pitchFamily="18" charset="0"/>
              </a:rPr>
              <a:t>The 3h and 5h treatments show similar solubility curves due to their close phytic acid reduction levels. As can be seen, increasing the reduction of phytic acid greatly improves solubility at pH 4.5, when this effect is less important for pH 4 and 3,5. </a:t>
            </a:r>
          </a:p>
          <a:p>
            <a:pPr marL="285750" indent="-285750" algn="just">
              <a:buFont typeface="Arial" panose="020B0604020202020204" pitchFamily="34" charset="0"/>
              <a:buChar char="•"/>
            </a:pPr>
            <a:endParaRPr lang="en-GB" sz="2000" dirty="0">
              <a:latin typeface="Times New Roman" panose="02020603050405020304" pitchFamily="18" charset="0"/>
            </a:endParaRPr>
          </a:p>
          <a:p>
            <a:pPr marL="285750" indent="-285750" algn="just">
              <a:buFont typeface="Arial" panose="020B0604020202020204" pitchFamily="34" charset="0"/>
              <a:buChar char="•"/>
            </a:pPr>
            <a:r>
              <a:rPr lang="en-GB" sz="2000" dirty="0">
                <a:latin typeface="Times New Roman" panose="02020603050405020304" pitchFamily="18" charset="0"/>
              </a:rPr>
              <a:t>A significant reduction in solubility at pH above 5.5 is observed in the 0U condition (no enzyme), which could be a side effect of the treatment conditions (55°C/5h). </a:t>
            </a:r>
            <a:endParaRPr lang="fr-FR" sz="2000" dirty="0">
              <a:latin typeface="Times New Roman" panose="02020603050405020304" pitchFamily="18" charset="0"/>
            </a:endParaRPr>
          </a:p>
        </p:txBody>
      </p:sp>
      <p:sp>
        <p:nvSpPr>
          <p:cNvPr id="304" name="ZoneTexte 303">
            <a:extLst>
              <a:ext uri="{FF2B5EF4-FFF2-40B4-BE49-F238E27FC236}">
                <a16:creationId xmlns:a16="http://schemas.microsoft.com/office/drawing/2014/main" id="{F45D2125-6539-4BB4-A57D-15FC4018C696}"/>
              </a:ext>
            </a:extLst>
          </p:cNvPr>
          <p:cNvSpPr txBox="1"/>
          <p:nvPr/>
        </p:nvSpPr>
        <p:spPr>
          <a:xfrm>
            <a:off x="17701509" y="17938897"/>
            <a:ext cx="3466947" cy="369332"/>
          </a:xfrm>
          <a:prstGeom prst="rect">
            <a:avLst/>
          </a:prstGeom>
          <a:noFill/>
        </p:spPr>
        <p:txBody>
          <a:bodyPr wrap="square" rtlCol="0">
            <a:spAutoFit/>
          </a:bodyPr>
          <a:lstStyle/>
          <a:p>
            <a:pPr algn="ctr"/>
            <a:r>
              <a:rPr lang="fr-FR" dirty="0">
                <a:latin typeface="Times New Roman" panose="02020603050405020304" pitchFamily="18" charset="0"/>
              </a:rPr>
              <a:t>2U/35mL (~1U/50mg </a:t>
            </a:r>
            <a:r>
              <a:rPr lang="fr-FR" dirty="0" err="1">
                <a:latin typeface="Times New Roman" panose="02020603050405020304" pitchFamily="18" charset="0"/>
              </a:rPr>
              <a:t>phytic</a:t>
            </a:r>
            <a:r>
              <a:rPr lang="fr-FR" dirty="0">
                <a:latin typeface="Times New Roman" panose="02020603050405020304" pitchFamily="18" charset="0"/>
              </a:rPr>
              <a:t> </a:t>
            </a:r>
            <a:r>
              <a:rPr lang="fr-FR" dirty="0" err="1">
                <a:latin typeface="Times New Roman" panose="02020603050405020304" pitchFamily="18" charset="0"/>
              </a:rPr>
              <a:t>acid</a:t>
            </a:r>
            <a:r>
              <a:rPr lang="fr-FR" dirty="0">
                <a:latin typeface="Times New Roman" panose="02020603050405020304" pitchFamily="18" charset="0"/>
              </a:rPr>
              <a:t>)</a:t>
            </a:r>
          </a:p>
        </p:txBody>
      </p:sp>
      <p:sp>
        <p:nvSpPr>
          <p:cNvPr id="306" name="ZoneTexte 305">
            <a:extLst>
              <a:ext uri="{FF2B5EF4-FFF2-40B4-BE49-F238E27FC236}">
                <a16:creationId xmlns:a16="http://schemas.microsoft.com/office/drawing/2014/main" id="{42EC1C11-7A28-42DF-B3FD-A6DE88B6874C}"/>
              </a:ext>
            </a:extLst>
          </p:cNvPr>
          <p:cNvSpPr txBox="1"/>
          <p:nvPr/>
        </p:nvSpPr>
        <p:spPr>
          <a:xfrm>
            <a:off x="12986894" y="18357117"/>
            <a:ext cx="3466947" cy="369332"/>
          </a:xfrm>
          <a:prstGeom prst="rect">
            <a:avLst/>
          </a:prstGeom>
          <a:noFill/>
        </p:spPr>
        <p:txBody>
          <a:bodyPr wrap="square" rtlCol="0">
            <a:spAutoFit/>
          </a:bodyPr>
          <a:lstStyle/>
          <a:p>
            <a:pPr algn="ctr"/>
            <a:r>
              <a:rPr lang="fr-FR" dirty="0">
                <a:latin typeface="Times New Roman" panose="02020603050405020304" pitchFamily="18" charset="0"/>
              </a:rPr>
              <a:t>pH </a:t>
            </a:r>
            <a:r>
              <a:rPr lang="fr-FR" dirty="0" err="1">
                <a:latin typeface="Times New Roman" panose="02020603050405020304" pitchFamily="18" charset="0"/>
              </a:rPr>
              <a:t>ajusted</a:t>
            </a:r>
            <a:r>
              <a:rPr lang="fr-FR" dirty="0">
                <a:latin typeface="Times New Roman" panose="02020603050405020304" pitchFamily="18" charset="0"/>
              </a:rPr>
              <a:t> at 5</a:t>
            </a:r>
          </a:p>
        </p:txBody>
      </p:sp>
      <p:pic>
        <p:nvPicPr>
          <p:cNvPr id="310" name="Image 309">
            <a:extLst>
              <a:ext uri="{FF2B5EF4-FFF2-40B4-BE49-F238E27FC236}">
                <a16:creationId xmlns:a16="http://schemas.microsoft.com/office/drawing/2014/main" id="{639A85CB-47CE-4E09-A8BB-00BA89A20C19}"/>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1014113" y="17869542"/>
            <a:ext cx="1015574" cy="1015574"/>
          </a:xfrm>
          <a:prstGeom prst="rect">
            <a:avLst/>
          </a:prstGeom>
        </p:spPr>
      </p:pic>
      <p:cxnSp>
        <p:nvCxnSpPr>
          <p:cNvPr id="313" name="Connecteur droit avec flèche 312">
            <a:extLst>
              <a:ext uri="{FF2B5EF4-FFF2-40B4-BE49-F238E27FC236}">
                <a16:creationId xmlns:a16="http://schemas.microsoft.com/office/drawing/2014/main" id="{9AB9680A-90E9-48B5-B2CC-928011D7C8FF}"/>
              </a:ext>
            </a:extLst>
          </p:cNvPr>
          <p:cNvCxnSpPr>
            <a:cxnSpLocks/>
          </p:cNvCxnSpPr>
          <p:nvPr/>
        </p:nvCxnSpPr>
        <p:spPr>
          <a:xfrm flipV="1">
            <a:off x="17885939" y="18396510"/>
            <a:ext cx="2985293" cy="118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316" name="Image 315">
            <a:extLst>
              <a:ext uri="{FF2B5EF4-FFF2-40B4-BE49-F238E27FC236}">
                <a16:creationId xmlns:a16="http://schemas.microsoft.com/office/drawing/2014/main" id="{3202CFDD-D8A3-4BEA-863F-087F3E264844}"/>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4605897" y="17768146"/>
            <a:ext cx="1015574" cy="1015574"/>
          </a:xfrm>
          <a:prstGeom prst="rect">
            <a:avLst/>
          </a:prstGeom>
        </p:spPr>
      </p:pic>
      <p:cxnSp>
        <p:nvCxnSpPr>
          <p:cNvPr id="319" name="Connecteur droit avec flèche 318">
            <a:extLst>
              <a:ext uri="{FF2B5EF4-FFF2-40B4-BE49-F238E27FC236}">
                <a16:creationId xmlns:a16="http://schemas.microsoft.com/office/drawing/2014/main" id="{8F96EDE5-DDEF-4890-A7C3-BD9DD0942F52}"/>
              </a:ext>
            </a:extLst>
          </p:cNvPr>
          <p:cNvCxnSpPr>
            <a:cxnSpLocks/>
          </p:cNvCxnSpPr>
          <p:nvPr/>
        </p:nvCxnSpPr>
        <p:spPr>
          <a:xfrm flipV="1">
            <a:off x="21822952" y="18317369"/>
            <a:ext cx="2985293" cy="118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20" name="ZoneTexte 319">
            <a:extLst>
              <a:ext uri="{FF2B5EF4-FFF2-40B4-BE49-F238E27FC236}">
                <a16:creationId xmlns:a16="http://schemas.microsoft.com/office/drawing/2014/main" id="{BA0A5D23-6059-45CF-903F-8256A6F1AC46}"/>
              </a:ext>
            </a:extLst>
          </p:cNvPr>
          <p:cNvSpPr txBox="1"/>
          <p:nvPr/>
        </p:nvSpPr>
        <p:spPr>
          <a:xfrm>
            <a:off x="21929208" y="17868046"/>
            <a:ext cx="2964695" cy="369332"/>
          </a:xfrm>
          <a:prstGeom prst="rect">
            <a:avLst/>
          </a:prstGeom>
          <a:noFill/>
        </p:spPr>
        <p:txBody>
          <a:bodyPr wrap="square" rtlCol="0">
            <a:spAutoFit/>
          </a:bodyPr>
          <a:lstStyle/>
          <a:p>
            <a:r>
              <a:rPr lang="fr-FR" dirty="0">
                <a:latin typeface="Times New Roman" panose="02020603050405020304" pitchFamily="18" charset="0"/>
              </a:rPr>
              <a:t>Sampling at 1h, 3h and 5h</a:t>
            </a:r>
          </a:p>
        </p:txBody>
      </p:sp>
      <p:cxnSp>
        <p:nvCxnSpPr>
          <p:cNvPr id="321" name="Connecteur droit avec flèche 320">
            <a:extLst>
              <a:ext uri="{FF2B5EF4-FFF2-40B4-BE49-F238E27FC236}">
                <a16:creationId xmlns:a16="http://schemas.microsoft.com/office/drawing/2014/main" id="{D46ABC5C-1E22-4E87-A5ED-9183D3FB8528}"/>
              </a:ext>
            </a:extLst>
          </p:cNvPr>
          <p:cNvCxnSpPr>
            <a:cxnSpLocks/>
          </p:cNvCxnSpPr>
          <p:nvPr/>
        </p:nvCxnSpPr>
        <p:spPr>
          <a:xfrm flipV="1">
            <a:off x="25677542" y="17685122"/>
            <a:ext cx="711336" cy="43655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22" name="ZoneTexte 321">
            <a:extLst>
              <a:ext uri="{FF2B5EF4-FFF2-40B4-BE49-F238E27FC236}">
                <a16:creationId xmlns:a16="http://schemas.microsoft.com/office/drawing/2014/main" id="{2FD149C8-1D2B-4CC0-BB1D-E3E2F893321E}"/>
              </a:ext>
            </a:extLst>
          </p:cNvPr>
          <p:cNvSpPr txBox="1"/>
          <p:nvPr/>
        </p:nvSpPr>
        <p:spPr>
          <a:xfrm>
            <a:off x="26444949" y="17347473"/>
            <a:ext cx="2966229" cy="646331"/>
          </a:xfrm>
          <a:prstGeom prst="rect">
            <a:avLst/>
          </a:prstGeom>
          <a:noFill/>
        </p:spPr>
        <p:txBody>
          <a:bodyPr wrap="square" rtlCol="0">
            <a:spAutoFit/>
          </a:bodyPr>
          <a:lstStyle/>
          <a:p>
            <a:r>
              <a:rPr lang="fr-FR" dirty="0" err="1">
                <a:latin typeface="Times New Roman" panose="02020603050405020304" pitchFamily="18" charset="0"/>
              </a:rPr>
              <a:t>Phytic</a:t>
            </a:r>
            <a:r>
              <a:rPr lang="fr-FR" dirty="0">
                <a:latin typeface="Times New Roman" panose="02020603050405020304" pitchFamily="18" charset="0"/>
              </a:rPr>
              <a:t> </a:t>
            </a:r>
            <a:r>
              <a:rPr lang="fr-FR" dirty="0" err="1">
                <a:latin typeface="Times New Roman" panose="02020603050405020304" pitchFamily="18" charset="0"/>
              </a:rPr>
              <a:t>acid</a:t>
            </a:r>
            <a:r>
              <a:rPr lang="fr-FR" dirty="0">
                <a:latin typeface="Times New Roman" panose="02020603050405020304" pitchFamily="18" charset="0"/>
              </a:rPr>
              <a:t> content (K-PHYT </a:t>
            </a:r>
            <a:r>
              <a:rPr lang="fr-FR" dirty="0" err="1">
                <a:latin typeface="Times New Roman" panose="02020603050405020304" pitchFamily="18" charset="0"/>
              </a:rPr>
              <a:t>Megazyme</a:t>
            </a:r>
            <a:r>
              <a:rPr lang="fr-FR" dirty="0">
                <a:latin typeface="Times New Roman" panose="02020603050405020304" pitchFamily="18" charset="0"/>
              </a:rPr>
              <a:t>)</a:t>
            </a:r>
          </a:p>
        </p:txBody>
      </p:sp>
      <p:cxnSp>
        <p:nvCxnSpPr>
          <p:cNvPr id="323" name="Connecteur droit avec flèche 322">
            <a:extLst>
              <a:ext uri="{FF2B5EF4-FFF2-40B4-BE49-F238E27FC236}">
                <a16:creationId xmlns:a16="http://schemas.microsoft.com/office/drawing/2014/main" id="{4FFA09B6-D16E-40DB-A460-25B8C703F29F}"/>
              </a:ext>
            </a:extLst>
          </p:cNvPr>
          <p:cNvCxnSpPr>
            <a:cxnSpLocks/>
          </p:cNvCxnSpPr>
          <p:nvPr/>
        </p:nvCxnSpPr>
        <p:spPr>
          <a:xfrm>
            <a:off x="25637923" y="18126370"/>
            <a:ext cx="711336" cy="32843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24" name="ZoneTexte 323">
            <a:extLst>
              <a:ext uri="{FF2B5EF4-FFF2-40B4-BE49-F238E27FC236}">
                <a16:creationId xmlns:a16="http://schemas.microsoft.com/office/drawing/2014/main" id="{FDD71F0E-9FD0-4878-8962-BE7817FA694E}"/>
              </a:ext>
            </a:extLst>
          </p:cNvPr>
          <p:cNvSpPr txBox="1"/>
          <p:nvPr/>
        </p:nvSpPr>
        <p:spPr>
          <a:xfrm>
            <a:off x="26472291" y="18170428"/>
            <a:ext cx="2635598" cy="646331"/>
          </a:xfrm>
          <a:prstGeom prst="rect">
            <a:avLst/>
          </a:prstGeom>
          <a:noFill/>
        </p:spPr>
        <p:txBody>
          <a:bodyPr wrap="square" rtlCol="0">
            <a:spAutoFit/>
          </a:bodyPr>
          <a:lstStyle/>
          <a:p>
            <a:r>
              <a:rPr lang="fr-FR" dirty="0">
                <a:latin typeface="Times New Roman" panose="02020603050405020304" pitchFamily="18" charset="0"/>
              </a:rPr>
              <a:t>Lyophilisation for </a:t>
            </a:r>
            <a:r>
              <a:rPr lang="fr-FR" dirty="0" err="1">
                <a:latin typeface="Times New Roman" panose="02020603050405020304" pitchFamily="18" charset="0"/>
              </a:rPr>
              <a:t>solubility</a:t>
            </a:r>
            <a:r>
              <a:rPr lang="fr-FR" dirty="0">
                <a:latin typeface="Times New Roman" panose="02020603050405020304" pitchFamily="18" charset="0"/>
              </a:rPr>
              <a:t> </a:t>
            </a:r>
            <a:r>
              <a:rPr lang="fr-FR" dirty="0" err="1">
                <a:latin typeface="Times New Roman" panose="02020603050405020304" pitchFamily="18" charset="0"/>
              </a:rPr>
              <a:t>analysis</a:t>
            </a:r>
            <a:r>
              <a:rPr lang="fr-FR" dirty="0">
                <a:latin typeface="Times New Roman" panose="02020603050405020304" pitchFamily="18" charset="0"/>
              </a:rPr>
              <a:t> </a:t>
            </a:r>
          </a:p>
        </p:txBody>
      </p:sp>
      <p:sp>
        <p:nvSpPr>
          <p:cNvPr id="325" name="ZoneTexte 324">
            <a:extLst>
              <a:ext uri="{FF2B5EF4-FFF2-40B4-BE49-F238E27FC236}">
                <a16:creationId xmlns:a16="http://schemas.microsoft.com/office/drawing/2014/main" id="{C5652583-946B-4349-B223-21A22DD7BA4D}"/>
              </a:ext>
            </a:extLst>
          </p:cNvPr>
          <p:cNvSpPr txBox="1"/>
          <p:nvPr/>
        </p:nvSpPr>
        <p:spPr>
          <a:xfrm>
            <a:off x="8978219" y="19522250"/>
            <a:ext cx="8017349" cy="369332"/>
          </a:xfrm>
          <a:prstGeom prst="rect">
            <a:avLst/>
          </a:prstGeom>
          <a:noFill/>
        </p:spPr>
        <p:txBody>
          <a:bodyPr wrap="square" rtlCol="0">
            <a:spAutoFit/>
          </a:bodyPr>
          <a:lstStyle/>
          <a:p>
            <a:pPr algn="ctr"/>
            <a:r>
              <a:rPr lang="fr-FR" u="sng" dirty="0">
                <a:latin typeface="Times New Roman" panose="02020603050405020304" pitchFamily="18" charset="0"/>
              </a:rPr>
              <a:t>Enzyme </a:t>
            </a:r>
            <a:r>
              <a:rPr lang="fr-FR" dirty="0">
                <a:latin typeface="Times New Roman" panose="02020603050405020304" pitchFamily="18" charset="0"/>
              </a:rPr>
              <a:t>: </a:t>
            </a:r>
            <a:r>
              <a:rPr lang="fr-FR" dirty="0" err="1">
                <a:latin typeface="Times New Roman" panose="02020603050405020304" pitchFamily="18" charset="0"/>
              </a:rPr>
              <a:t>Phytase</a:t>
            </a:r>
            <a:r>
              <a:rPr lang="fr-FR" dirty="0">
                <a:latin typeface="Times New Roman" panose="02020603050405020304" pitchFamily="18" charset="0"/>
              </a:rPr>
              <a:t> </a:t>
            </a:r>
            <a:r>
              <a:rPr lang="fr-FR" dirty="0" err="1">
                <a:latin typeface="Times New Roman" panose="02020603050405020304" pitchFamily="18" charset="0"/>
              </a:rPr>
              <a:t>from</a:t>
            </a:r>
            <a:r>
              <a:rPr lang="fr-FR" dirty="0">
                <a:latin typeface="Times New Roman" panose="02020603050405020304" pitchFamily="18" charset="0"/>
              </a:rPr>
              <a:t> </a:t>
            </a:r>
            <a:r>
              <a:rPr lang="fr-FR" dirty="0" err="1">
                <a:latin typeface="Times New Roman" panose="02020603050405020304" pitchFamily="18" charset="0"/>
              </a:rPr>
              <a:t>Wheat</a:t>
            </a:r>
            <a:r>
              <a:rPr lang="fr-FR" dirty="0">
                <a:latin typeface="Times New Roman" panose="02020603050405020304" pitchFamily="18" charset="0"/>
              </a:rPr>
              <a:t> (Sigma, 0,01U/mg, optimal conditions pH 5/ 55°C</a:t>
            </a:r>
          </a:p>
        </p:txBody>
      </p:sp>
      <p:pic>
        <p:nvPicPr>
          <p:cNvPr id="3" name="Image 2"/>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25830295" y="715181"/>
            <a:ext cx="3564667" cy="2408561"/>
          </a:xfrm>
          <a:prstGeom prst="rect">
            <a:avLst/>
          </a:prstGeom>
        </p:spPr>
      </p:pic>
    </p:spTree>
    <p:extLst>
      <p:ext uri="{BB962C8B-B14F-4D97-AF65-F5344CB8AC3E}">
        <p14:creationId xmlns:p14="http://schemas.microsoft.com/office/powerpoint/2010/main" val="120348620"/>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2194F95745D1D4BBD17123928E3B428" ma:contentTypeVersion="19" ma:contentTypeDescription="Crée un document." ma:contentTypeScope="" ma:versionID="f9dcf48ec3bbcf32ec2da4ad2c3636e6">
  <xsd:schema xmlns:xsd="http://www.w3.org/2001/XMLSchema" xmlns:xs="http://www.w3.org/2001/XMLSchema" xmlns:p="http://schemas.microsoft.com/office/2006/metadata/properties" xmlns:ns2="8fdb17e4-2625-4055-a2c7-57a94ec0c67e" xmlns:ns3="d8425a7e-4f09-4d75-b921-68279ec056e5" targetNamespace="http://schemas.microsoft.com/office/2006/metadata/properties" ma:root="true" ma:fieldsID="97bc4dda6f08e276c160cfd7067fdf77" ns2:_="" ns3:_="">
    <xsd:import namespace="8fdb17e4-2625-4055-a2c7-57a94ec0c67e"/>
    <xsd:import namespace="d8425a7e-4f09-4d75-b921-68279ec056e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lcf76f155ced4ddcb4097134ff3c332f"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fdb17e4-2625-4055-a2c7-57a94ec0c67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Balises d’images" ma:readOnly="false" ma:fieldId="{5cf76f15-5ced-4ddc-b409-7134ff3c332f}" ma:taxonomyMulti="true" ma:sspId="9c624fb5-2fbf-4dc7-9356-0091757502b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425a7e-4f09-4d75-b921-68279ec056e5" elementFormDefault="qualified">
    <xsd:import namespace="http://schemas.microsoft.com/office/2006/documentManagement/types"/>
    <xsd:import namespace="http://schemas.microsoft.com/office/infopath/2007/PartnerControls"/>
    <xsd:element name="SharedWithUsers" ma:index="19"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fdb17e4-2625-4055-a2c7-57a94ec0c67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8E6526D-D3D0-41C4-A485-6271CD855405}"/>
</file>

<file path=customXml/itemProps2.xml><?xml version="1.0" encoding="utf-8"?>
<ds:datastoreItem xmlns:ds="http://schemas.openxmlformats.org/officeDocument/2006/customXml" ds:itemID="{D341A9F3-EC92-4023-AA3C-132120C86751}"/>
</file>

<file path=customXml/itemProps3.xml><?xml version="1.0" encoding="utf-8"?>
<ds:datastoreItem xmlns:ds="http://schemas.openxmlformats.org/officeDocument/2006/customXml" ds:itemID="{6F296CDB-45D6-4261-A5DD-C86A20076DB0}"/>
</file>

<file path=docProps/app.xml><?xml version="1.0" encoding="utf-8"?>
<Properties xmlns="http://schemas.openxmlformats.org/officeDocument/2006/extended-properties" xmlns:vt="http://schemas.openxmlformats.org/officeDocument/2006/docPropsVTypes">
  <Template>Office Theme</Template>
  <TotalTime>2698</TotalTime>
  <Words>1380</Words>
  <Application>Microsoft Office PowerPoint</Application>
  <PresentationFormat>Personnalisé</PresentationFormat>
  <Paragraphs>207</Paragraphs>
  <Slides>1</Slides>
  <Notes>1</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vt:i4>
      </vt:variant>
    </vt:vector>
  </HeadingPairs>
  <TitlesOfParts>
    <vt:vector size="7" baseType="lpstr">
      <vt:lpstr>Arial</vt:lpstr>
      <vt:lpstr>Calibri</vt:lpstr>
      <vt:lpstr>Calibri Light</vt:lpstr>
      <vt:lpstr>Times New Roman</vt:lpstr>
      <vt:lpstr>Wingdings</vt:lpstr>
      <vt:lpstr>Thème Office</vt:lpstr>
      <vt:lpstr>Phytase activity during lactic acid fermentation: Kinetics and impact on protein solubility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PEREYRON Valentin</dc:creator>
  <cp:lastModifiedBy>PEREYRON Valentin</cp:lastModifiedBy>
  <cp:revision>152</cp:revision>
  <dcterms:created xsi:type="dcterms:W3CDTF">2024-06-04T13:53:54Z</dcterms:created>
  <dcterms:modified xsi:type="dcterms:W3CDTF">2025-11-06T13:42:32Z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0x010100C2194F95745D1D4BBD17123928E3B428</vt:lpwstr>
  </property>
</Properties>
</file>